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9" r:id="rId28"/>
    <p:sldId id="283" r:id="rId29"/>
    <p:sldId id="284" r:id="rId30"/>
    <p:sldId id="286" r:id="rId31"/>
    <p:sldId id="287" r:id="rId32"/>
    <p:sldId id="282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C1A0DF-D181-4395-BEAB-EE20A3D5EA74}" v="3" dt="2026-09-22T13:48:06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Dube" userId="846fbc5a6800adc5" providerId="LiveId" clId="{E0671ABA-F575-4487-B582-57B87CD71891}"/>
    <pc:docChg chg="addSld modSld sldOrd">
      <pc:chgData name="Kathryn Dube" userId="846fbc5a6800adc5" providerId="LiveId" clId="{E0671ABA-F575-4487-B582-57B87CD71891}" dt="2026-09-17T15:15:50.979" v="122" actId="20577"/>
      <pc:docMkLst>
        <pc:docMk/>
      </pc:docMkLst>
      <pc:sldChg chg="ord">
        <pc:chgData name="Kathryn Dube" userId="846fbc5a6800adc5" providerId="LiveId" clId="{E0671ABA-F575-4487-B582-57B87CD71891}" dt="2026-09-17T15:14:23.888" v="4"/>
        <pc:sldMkLst>
          <pc:docMk/>
          <pc:sldMk cId="0" sldId="283"/>
        </pc:sldMkLst>
      </pc:sldChg>
      <pc:sldChg chg="modSp add mod ord">
        <pc:chgData name="Kathryn Dube" userId="846fbc5a6800adc5" providerId="LiveId" clId="{E0671ABA-F575-4487-B582-57B87CD71891}" dt="2026-09-17T15:15:50.979" v="122" actId="20577"/>
        <pc:sldMkLst>
          <pc:docMk/>
          <pc:sldMk cId="1444403394" sldId="289"/>
        </pc:sldMkLst>
        <pc:spChg chg="mod">
          <ac:chgData name="Kathryn Dube" userId="846fbc5a6800adc5" providerId="LiveId" clId="{E0671ABA-F575-4487-B582-57B87CD71891}" dt="2026-09-17T15:15:11.595" v="66" actId="6549"/>
          <ac:spMkLst>
            <pc:docMk/>
            <pc:sldMk cId="1444403394" sldId="289"/>
            <ac:spMk id="4" creationId="{A2904FE2-A23F-539D-6418-D900D4170C7B}"/>
          </ac:spMkLst>
        </pc:spChg>
        <pc:spChg chg="mod">
          <ac:chgData name="Kathryn Dube" userId="846fbc5a6800adc5" providerId="LiveId" clId="{E0671ABA-F575-4487-B582-57B87CD71891}" dt="2026-09-17T15:14:50.139" v="50" actId="20577"/>
          <ac:spMkLst>
            <pc:docMk/>
            <pc:sldMk cId="1444403394" sldId="289"/>
            <ac:spMk id="5" creationId="{92DCC235-245C-0907-D77F-67E3F8923359}"/>
          </ac:spMkLst>
        </pc:spChg>
        <pc:spChg chg="mod">
          <ac:chgData name="Kathryn Dube" userId="846fbc5a6800adc5" providerId="LiveId" clId="{E0671ABA-F575-4487-B582-57B87CD71891}" dt="2026-09-17T15:15:50.979" v="122" actId="20577"/>
          <ac:spMkLst>
            <pc:docMk/>
            <pc:sldMk cId="1444403394" sldId="289"/>
            <ac:spMk id="6" creationId="{E154BD2C-EF79-90C4-F3A7-59C2836F7524}"/>
          </ac:spMkLst>
        </pc:spChg>
      </pc:sldChg>
    </pc:docChg>
  </pc:docChgLst>
  <pc:docChgLst>
    <pc:chgData name="Kathryn Dube" userId="846fbc5a6800adc5" providerId="LiveId" clId="{4394E5A6-6129-4E55-AA0F-E8D99FE0098D}"/>
    <pc:docChg chg="undo custSel addSld delSld modSld sldOrd delMainMaster">
      <pc:chgData name="Kathryn Dube" userId="846fbc5a6800adc5" providerId="LiveId" clId="{4394E5A6-6129-4E55-AA0F-E8D99FE0098D}" dt="2026-09-25T18:31:54.130" v="136" actId="478"/>
      <pc:docMkLst>
        <pc:docMk/>
      </pc:docMkLst>
      <pc:sldChg chg="modSp mod">
        <pc:chgData name="Kathryn Dube" userId="846fbc5a6800adc5" providerId="LiveId" clId="{4394E5A6-6129-4E55-AA0F-E8D99FE0098D}" dt="2026-09-21T17:09:50.532" v="12" actId="20577"/>
        <pc:sldMkLst>
          <pc:docMk/>
          <pc:sldMk cId="0" sldId="256"/>
        </pc:sldMkLst>
        <pc:spChg chg="mod">
          <ac:chgData name="Kathryn Dube" userId="846fbc5a6800adc5" providerId="LiveId" clId="{4394E5A6-6129-4E55-AA0F-E8D99FE0098D}" dt="2026-09-21T17:09:50.532" v="12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Kathryn Dube" userId="846fbc5a6800adc5" providerId="LiveId" clId="{4394E5A6-6129-4E55-AA0F-E8D99FE0098D}" dt="2026-09-22T18:19:11.682" v="71" actId="20577"/>
        <pc:sldMkLst>
          <pc:docMk/>
          <pc:sldMk cId="0" sldId="257"/>
        </pc:sldMkLst>
        <pc:spChg chg="mod">
          <ac:chgData name="Kathryn Dube" userId="846fbc5a6800adc5" providerId="LiveId" clId="{4394E5A6-6129-4E55-AA0F-E8D99FE0098D}" dt="2026-09-22T18:19:11.682" v="71" actId="20577"/>
          <ac:spMkLst>
            <pc:docMk/>
            <pc:sldMk cId="0" sldId="257"/>
            <ac:spMk id="2" creationId="{00000000-0000-0000-0000-000000000000}"/>
          </ac:spMkLst>
        </pc:spChg>
      </pc:sldChg>
      <pc:sldChg chg="addSp modSp mod">
        <pc:chgData name="Kathryn Dube" userId="846fbc5a6800adc5" providerId="LiveId" clId="{4394E5A6-6129-4E55-AA0F-E8D99FE0098D}" dt="2026-09-22T18:19:36.722" v="75" actId="14100"/>
        <pc:sldMkLst>
          <pc:docMk/>
          <pc:sldMk cId="0" sldId="258"/>
        </pc:sldMkLst>
        <pc:spChg chg="mod">
          <ac:chgData name="Kathryn Dube" userId="846fbc5a6800adc5" providerId="LiveId" clId="{4394E5A6-6129-4E55-AA0F-E8D99FE0098D}" dt="2026-09-22T18:19:27.539" v="72" actId="6549"/>
          <ac:spMkLst>
            <pc:docMk/>
            <pc:sldMk cId="0" sldId="258"/>
            <ac:spMk id="2" creationId="{00000000-0000-0000-0000-000000000000}"/>
          </ac:spMkLst>
        </pc:spChg>
        <pc:spChg chg="add mod">
          <ac:chgData name="Kathryn Dube" userId="846fbc5a6800adc5" providerId="LiveId" clId="{4394E5A6-6129-4E55-AA0F-E8D99FE0098D}" dt="2026-09-22T18:19:36.722" v="75" actId="14100"/>
          <ac:spMkLst>
            <pc:docMk/>
            <pc:sldMk cId="0" sldId="258"/>
            <ac:spMk id="30" creationId="{F1B3092B-0AC6-E952-2116-9701AE1C833C}"/>
          </ac:spMkLst>
        </pc:spChg>
      </pc:sldChg>
      <pc:sldChg chg="addSp delSp mod">
        <pc:chgData name="Kathryn Dube" userId="846fbc5a6800adc5" providerId="LiveId" clId="{4394E5A6-6129-4E55-AA0F-E8D99FE0098D}" dt="2026-09-22T18:19:46.546" v="77" actId="22"/>
        <pc:sldMkLst>
          <pc:docMk/>
          <pc:sldMk cId="0" sldId="260"/>
        </pc:sldMkLst>
        <pc:spChg chg="add">
          <ac:chgData name="Kathryn Dube" userId="846fbc5a6800adc5" providerId="LiveId" clId="{4394E5A6-6129-4E55-AA0F-E8D99FE0098D}" dt="2026-09-22T18:19:46.546" v="77" actId="22"/>
          <ac:spMkLst>
            <pc:docMk/>
            <pc:sldMk cId="0" sldId="260"/>
            <ac:spMk id="25" creationId="{2FA11D62-85BF-86B3-8F6A-8A10FACA5A9E}"/>
          </ac:spMkLst>
        </pc:spChg>
      </pc:sldChg>
      <pc:sldChg chg="addSp delSp modSp mod">
        <pc:chgData name="Kathryn Dube" userId="846fbc5a6800adc5" providerId="LiveId" clId="{4394E5A6-6129-4E55-AA0F-E8D99FE0098D}" dt="2026-09-22T18:19:58.539" v="82" actId="22"/>
        <pc:sldMkLst>
          <pc:docMk/>
          <pc:sldMk cId="0" sldId="261"/>
        </pc:sldMkLst>
        <pc:spChg chg="add">
          <ac:chgData name="Kathryn Dube" userId="846fbc5a6800adc5" providerId="LiveId" clId="{4394E5A6-6129-4E55-AA0F-E8D99FE0098D}" dt="2026-09-22T18:19:58.539" v="82" actId="22"/>
          <ac:spMkLst>
            <pc:docMk/>
            <pc:sldMk cId="0" sldId="261"/>
            <ac:spMk id="23" creationId="{CE2E9F0C-ECA1-C918-82AE-A41BCE7C9F23}"/>
          </ac:spMkLst>
        </pc:spChg>
      </pc:sldChg>
      <pc:sldChg chg="addSp delSp mod">
        <pc:chgData name="Kathryn Dube" userId="846fbc5a6800adc5" providerId="LiveId" clId="{4394E5A6-6129-4E55-AA0F-E8D99FE0098D}" dt="2026-09-22T18:20:06.295" v="84" actId="22"/>
        <pc:sldMkLst>
          <pc:docMk/>
          <pc:sldMk cId="0" sldId="262"/>
        </pc:sldMkLst>
        <pc:spChg chg="add">
          <ac:chgData name="Kathryn Dube" userId="846fbc5a6800adc5" providerId="LiveId" clId="{4394E5A6-6129-4E55-AA0F-E8D99FE0098D}" dt="2026-09-22T18:20:06.295" v="84" actId="22"/>
          <ac:spMkLst>
            <pc:docMk/>
            <pc:sldMk cId="0" sldId="262"/>
            <ac:spMk id="32" creationId="{E6581BC3-1165-EEBD-C85A-F433CD0F12EE}"/>
          </ac:spMkLst>
        </pc:spChg>
      </pc:sldChg>
      <pc:sldChg chg="addSp delSp mod">
        <pc:chgData name="Kathryn Dube" userId="846fbc5a6800adc5" providerId="LiveId" clId="{4394E5A6-6129-4E55-AA0F-E8D99FE0098D}" dt="2026-09-22T18:20:18.163" v="86" actId="22"/>
        <pc:sldMkLst>
          <pc:docMk/>
          <pc:sldMk cId="0" sldId="264"/>
        </pc:sldMkLst>
        <pc:spChg chg="add">
          <ac:chgData name="Kathryn Dube" userId="846fbc5a6800adc5" providerId="LiveId" clId="{4394E5A6-6129-4E55-AA0F-E8D99FE0098D}" dt="2026-09-22T18:20:18.163" v="86" actId="22"/>
          <ac:spMkLst>
            <pc:docMk/>
            <pc:sldMk cId="0" sldId="264"/>
            <ac:spMk id="13" creationId="{F064B8BF-41E4-7047-926B-F9E0F4D28C41}"/>
          </ac:spMkLst>
        </pc:spChg>
      </pc:sldChg>
      <pc:sldChg chg="addSp delSp mod">
        <pc:chgData name="Kathryn Dube" userId="846fbc5a6800adc5" providerId="LiveId" clId="{4394E5A6-6129-4E55-AA0F-E8D99FE0098D}" dt="2026-09-22T18:20:26.268" v="88" actId="22"/>
        <pc:sldMkLst>
          <pc:docMk/>
          <pc:sldMk cId="0" sldId="265"/>
        </pc:sldMkLst>
        <pc:spChg chg="add">
          <ac:chgData name="Kathryn Dube" userId="846fbc5a6800adc5" providerId="LiveId" clId="{4394E5A6-6129-4E55-AA0F-E8D99FE0098D}" dt="2026-09-22T18:20:26.268" v="88" actId="22"/>
          <ac:spMkLst>
            <pc:docMk/>
            <pc:sldMk cId="0" sldId="265"/>
            <ac:spMk id="11" creationId="{936DBF59-E8CA-08AF-BB00-7938B8AE2F66}"/>
          </ac:spMkLst>
        </pc:spChg>
      </pc:sldChg>
      <pc:sldChg chg="addSp delSp mod">
        <pc:chgData name="Kathryn Dube" userId="846fbc5a6800adc5" providerId="LiveId" clId="{4394E5A6-6129-4E55-AA0F-E8D99FE0098D}" dt="2026-09-22T18:21:14.525" v="92" actId="22"/>
        <pc:sldMkLst>
          <pc:docMk/>
          <pc:sldMk cId="0" sldId="266"/>
        </pc:sldMkLst>
        <pc:spChg chg="add">
          <ac:chgData name="Kathryn Dube" userId="846fbc5a6800adc5" providerId="LiveId" clId="{4394E5A6-6129-4E55-AA0F-E8D99FE0098D}" dt="2026-09-22T18:21:14.525" v="92" actId="22"/>
          <ac:spMkLst>
            <pc:docMk/>
            <pc:sldMk cId="0" sldId="266"/>
            <ac:spMk id="22" creationId="{5AC57E66-A787-9FF2-39A6-BB6C52C1ADE6}"/>
          </ac:spMkLst>
        </pc:spChg>
      </pc:sldChg>
      <pc:sldChg chg="addSp delSp mod">
        <pc:chgData name="Kathryn Dube" userId="846fbc5a6800adc5" providerId="LiveId" clId="{4394E5A6-6129-4E55-AA0F-E8D99FE0098D}" dt="2026-09-22T18:21:02.580" v="90" actId="22"/>
        <pc:sldMkLst>
          <pc:docMk/>
          <pc:sldMk cId="0" sldId="267"/>
        </pc:sldMkLst>
        <pc:spChg chg="add">
          <ac:chgData name="Kathryn Dube" userId="846fbc5a6800adc5" providerId="LiveId" clId="{4394E5A6-6129-4E55-AA0F-E8D99FE0098D}" dt="2026-09-22T18:21:02.580" v="90" actId="22"/>
          <ac:spMkLst>
            <pc:docMk/>
            <pc:sldMk cId="0" sldId="267"/>
            <ac:spMk id="15" creationId="{B8EB4BCD-AA2F-BEC9-42DC-99891DC86B29}"/>
          </ac:spMkLst>
        </pc:spChg>
      </pc:sldChg>
      <pc:sldChg chg="addSp delSp mod">
        <pc:chgData name="Kathryn Dube" userId="846fbc5a6800adc5" providerId="LiveId" clId="{4394E5A6-6129-4E55-AA0F-E8D99FE0098D}" dt="2026-09-22T18:22:03.448" v="94" actId="22"/>
        <pc:sldMkLst>
          <pc:docMk/>
          <pc:sldMk cId="0" sldId="269"/>
        </pc:sldMkLst>
        <pc:spChg chg="add">
          <ac:chgData name="Kathryn Dube" userId="846fbc5a6800adc5" providerId="LiveId" clId="{4394E5A6-6129-4E55-AA0F-E8D99FE0098D}" dt="2026-09-22T18:22:03.448" v="94" actId="22"/>
          <ac:spMkLst>
            <pc:docMk/>
            <pc:sldMk cId="0" sldId="269"/>
            <ac:spMk id="25" creationId="{A4C82C31-F1B6-91B4-AEFB-FC260B9070B9}"/>
          </ac:spMkLst>
        </pc:spChg>
      </pc:sldChg>
      <pc:sldChg chg="addSp delSp mod">
        <pc:chgData name="Kathryn Dube" userId="846fbc5a6800adc5" providerId="LiveId" clId="{4394E5A6-6129-4E55-AA0F-E8D99FE0098D}" dt="2026-09-22T18:22:09.923" v="96" actId="22"/>
        <pc:sldMkLst>
          <pc:docMk/>
          <pc:sldMk cId="0" sldId="270"/>
        </pc:sldMkLst>
        <pc:spChg chg="add">
          <ac:chgData name="Kathryn Dube" userId="846fbc5a6800adc5" providerId="LiveId" clId="{4394E5A6-6129-4E55-AA0F-E8D99FE0098D}" dt="2026-09-22T18:22:09.923" v="96" actId="22"/>
          <ac:spMkLst>
            <pc:docMk/>
            <pc:sldMk cId="0" sldId="270"/>
            <ac:spMk id="23" creationId="{DAA3722F-0C30-B4DC-D5CD-E64BF9C4A704}"/>
          </ac:spMkLst>
        </pc:spChg>
      </pc:sldChg>
      <pc:sldChg chg="addSp delSp mod">
        <pc:chgData name="Kathryn Dube" userId="846fbc5a6800adc5" providerId="LiveId" clId="{4394E5A6-6129-4E55-AA0F-E8D99FE0098D}" dt="2026-09-22T18:22:16.160" v="98" actId="22"/>
        <pc:sldMkLst>
          <pc:docMk/>
          <pc:sldMk cId="0" sldId="272"/>
        </pc:sldMkLst>
        <pc:spChg chg="add">
          <ac:chgData name="Kathryn Dube" userId="846fbc5a6800adc5" providerId="LiveId" clId="{4394E5A6-6129-4E55-AA0F-E8D99FE0098D}" dt="2026-09-22T18:22:16.160" v="98" actId="22"/>
          <ac:spMkLst>
            <pc:docMk/>
            <pc:sldMk cId="0" sldId="272"/>
            <ac:spMk id="25" creationId="{DEA568AC-8813-82D0-ED6A-3398084EF7E5}"/>
          </ac:spMkLst>
        </pc:spChg>
      </pc:sldChg>
      <pc:sldChg chg="addSp delSp mod">
        <pc:chgData name="Kathryn Dube" userId="846fbc5a6800adc5" providerId="LiveId" clId="{4394E5A6-6129-4E55-AA0F-E8D99FE0098D}" dt="2026-09-22T18:25:12.048" v="100" actId="22"/>
        <pc:sldMkLst>
          <pc:docMk/>
          <pc:sldMk cId="0" sldId="273"/>
        </pc:sldMkLst>
        <pc:spChg chg="add">
          <ac:chgData name="Kathryn Dube" userId="846fbc5a6800adc5" providerId="LiveId" clId="{4394E5A6-6129-4E55-AA0F-E8D99FE0098D}" dt="2026-09-22T18:25:12.048" v="100" actId="22"/>
          <ac:spMkLst>
            <pc:docMk/>
            <pc:sldMk cId="0" sldId="273"/>
            <ac:spMk id="23" creationId="{D14604F2-3CB7-30D2-14B0-8202609D617A}"/>
          </ac:spMkLst>
        </pc:spChg>
      </pc:sldChg>
      <pc:sldChg chg="addSp delSp mod">
        <pc:chgData name="Kathryn Dube" userId="846fbc5a6800adc5" providerId="LiveId" clId="{4394E5A6-6129-4E55-AA0F-E8D99FE0098D}" dt="2026-09-22T18:25:18.514" v="102" actId="22"/>
        <pc:sldMkLst>
          <pc:docMk/>
          <pc:sldMk cId="0" sldId="274"/>
        </pc:sldMkLst>
        <pc:spChg chg="add">
          <ac:chgData name="Kathryn Dube" userId="846fbc5a6800adc5" providerId="LiveId" clId="{4394E5A6-6129-4E55-AA0F-E8D99FE0098D}" dt="2026-09-22T18:25:18.514" v="102" actId="22"/>
          <ac:spMkLst>
            <pc:docMk/>
            <pc:sldMk cId="0" sldId="274"/>
            <ac:spMk id="19" creationId="{5445146E-86EE-9259-8397-52E9304D7701}"/>
          </ac:spMkLst>
        </pc:spChg>
      </pc:sldChg>
      <pc:sldChg chg="addSp delSp mod">
        <pc:chgData name="Kathryn Dube" userId="846fbc5a6800adc5" providerId="LiveId" clId="{4394E5A6-6129-4E55-AA0F-E8D99FE0098D}" dt="2026-09-22T18:25:23.726" v="104" actId="22"/>
        <pc:sldMkLst>
          <pc:docMk/>
          <pc:sldMk cId="0" sldId="275"/>
        </pc:sldMkLst>
        <pc:spChg chg="add">
          <ac:chgData name="Kathryn Dube" userId="846fbc5a6800adc5" providerId="LiveId" clId="{4394E5A6-6129-4E55-AA0F-E8D99FE0098D}" dt="2026-09-22T18:25:23.726" v="104" actId="22"/>
          <ac:spMkLst>
            <pc:docMk/>
            <pc:sldMk cId="0" sldId="275"/>
            <ac:spMk id="24" creationId="{175BC7F7-9E46-26BD-4BDD-01AC49654E3D}"/>
          </ac:spMkLst>
        </pc:spChg>
      </pc:sldChg>
      <pc:sldChg chg="addSp delSp mod">
        <pc:chgData name="Kathryn Dube" userId="846fbc5a6800adc5" providerId="LiveId" clId="{4394E5A6-6129-4E55-AA0F-E8D99FE0098D}" dt="2026-09-22T18:25:29.897" v="106" actId="22"/>
        <pc:sldMkLst>
          <pc:docMk/>
          <pc:sldMk cId="0" sldId="276"/>
        </pc:sldMkLst>
        <pc:spChg chg="add">
          <ac:chgData name="Kathryn Dube" userId="846fbc5a6800adc5" providerId="LiveId" clId="{4394E5A6-6129-4E55-AA0F-E8D99FE0098D}" dt="2026-09-22T18:25:29.897" v="106" actId="22"/>
          <ac:spMkLst>
            <pc:docMk/>
            <pc:sldMk cId="0" sldId="276"/>
            <ac:spMk id="27" creationId="{B65D28D8-738E-1D12-34FA-5D67EA894E71}"/>
          </ac:spMkLst>
        </pc:spChg>
      </pc:sldChg>
      <pc:sldChg chg="addSp delSp modSp mod">
        <pc:chgData name="Kathryn Dube" userId="846fbc5a6800adc5" providerId="LiveId" clId="{4394E5A6-6129-4E55-AA0F-E8D99FE0098D}" dt="2026-09-22T18:27:36.353" v="111" actId="22"/>
        <pc:sldMkLst>
          <pc:docMk/>
          <pc:sldMk cId="0" sldId="277"/>
        </pc:sldMkLst>
        <pc:spChg chg="add">
          <ac:chgData name="Kathryn Dube" userId="846fbc5a6800adc5" providerId="LiveId" clId="{4394E5A6-6129-4E55-AA0F-E8D99FE0098D}" dt="2026-09-22T18:27:36.353" v="111" actId="22"/>
          <ac:spMkLst>
            <pc:docMk/>
            <pc:sldMk cId="0" sldId="277"/>
            <ac:spMk id="25" creationId="{3002B00B-F8CD-1886-CAAC-01DEF0EA1C0F}"/>
          </ac:spMkLst>
        </pc:spChg>
      </pc:sldChg>
      <pc:sldChg chg="addSp delSp modSp mod">
        <pc:chgData name="Kathryn Dube" userId="846fbc5a6800adc5" providerId="LiveId" clId="{4394E5A6-6129-4E55-AA0F-E8D99FE0098D}" dt="2026-09-22T18:27:44.659" v="114" actId="22"/>
        <pc:sldMkLst>
          <pc:docMk/>
          <pc:sldMk cId="0" sldId="279"/>
        </pc:sldMkLst>
        <pc:spChg chg="add">
          <ac:chgData name="Kathryn Dube" userId="846fbc5a6800adc5" providerId="LiveId" clId="{4394E5A6-6129-4E55-AA0F-E8D99FE0098D}" dt="2026-09-22T18:27:44.659" v="114" actId="22"/>
          <ac:spMkLst>
            <pc:docMk/>
            <pc:sldMk cId="0" sldId="279"/>
            <ac:spMk id="19" creationId="{11413A97-871C-AE63-6E35-508CC09665BA}"/>
          </ac:spMkLst>
        </pc:spChg>
      </pc:sldChg>
      <pc:sldChg chg="addSp delSp mod">
        <pc:chgData name="Kathryn Dube" userId="846fbc5a6800adc5" providerId="LiveId" clId="{4394E5A6-6129-4E55-AA0F-E8D99FE0098D}" dt="2026-09-22T18:27:51.290" v="116" actId="22"/>
        <pc:sldMkLst>
          <pc:docMk/>
          <pc:sldMk cId="0" sldId="280"/>
        </pc:sldMkLst>
        <pc:spChg chg="add">
          <ac:chgData name="Kathryn Dube" userId="846fbc5a6800adc5" providerId="LiveId" clId="{4394E5A6-6129-4E55-AA0F-E8D99FE0098D}" dt="2026-09-22T18:27:51.290" v="116" actId="22"/>
          <ac:spMkLst>
            <pc:docMk/>
            <pc:sldMk cId="0" sldId="280"/>
            <ac:spMk id="28" creationId="{6D3F08AE-D528-8799-6FD0-D32D0B603BAE}"/>
          </ac:spMkLst>
        </pc:spChg>
      </pc:sldChg>
      <pc:sldChg chg="addSp delSp mod">
        <pc:chgData name="Kathryn Dube" userId="846fbc5a6800adc5" providerId="LiveId" clId="{4394E5A6-6129-4E55-AA0F-E8D99FE0098D}" dt="2026-09-22T18:27:56.875" v="118" actId="22"/>
        <pc:sldMkLst>
          <pc:docMk/>
          <pc:sldMk cId="0" sldId="281"/>
        </pc:sldMkLst>
        <pc:spChg chg="add">
          <ac:chgData name="Kathryn Dube" userId="846fbc5a6800adc5" providerId="LiveId" clId="{4394E5A6-6129-4E55-AA0F-E8D99FE0098D}" dt="2026-09-22T18:27:56.875" v="118" actId="22"/>
          <ac:spMkLst>
            <pc:docMk/>
            <pc:sldMk cId="0" sldId="281"/>
            <ac:spMk id="19" creationId="{56187B74-FCA0-141B-AF47-965EB789EF63}"/>
          </ac:spMkLst>
        </pc:spChg>
      </pc:sldChg>
      <pc:sldChg chg="addSp delSp modSp mod">
        <pc:chgData name="Kathryn Dube" userId="846fbc5a6800adc5" providerId="LiveId" clId="{4394E5A6-6129-4E55-AA0F-E8D99FE0098D}" dt="2026-09-25T18:31:33.265" v="127" actId="22"/>
        <pc:sldMkLst>
          <pc:docMk/>
          <pc:sldMk cId="0" sldId="282"/>
        </pc:sldMkLst>
        <pc:spChg chg="del">
          <ac:chgData name="Kathryn Dube" userId="846fbc5a6800adc5" providerId="LiveId" clId="{4394E5A6-6129-4E55-AA0F-E8D99FE0098D}" dt="2026-09-25T18:31:32.315" v="126" actId="478"/>
          <ac:spMkLst>
            <pc:docMk/>
            <pc:sldMk cId="0" sldId="282"/>
            <ac:spMk id="2" creationId="{00000000-0000-0000-0000-000000000000}"/>
          </ac:spMkLst>
        </pc:spChg>
        <pc:spChg chg="mod">
          <ac:chgData name="Kathryn Dube" userId="846fbc5a6800adc5" providerId="LiveId" clId="{4394E5A6-6129-4E55-AA0F-E8D99FE0098D}" dt="2026-09-22T13:48:43.196" v="60" actId="255"/>
          <ac:spMkLst>
            <pc:docMk/>
            <pc:sldMk cId="0" sldId="282"/>
            <ac:spMk id="8" creationId="{00000000-0000-0000-0000-000000000000}"/>
          </ac:spMkLst>
        </pc:spChg>
        <pc:spChg chg="add">
          <ac:chgData name="Kathryn Dube" userId="846fbc5a6800adc5" providerId="LiveId" clId="{4394E5A6-6129-4E55-AA0F-E8D99FE0098D}" dt="2026-09-25T18:31:33.265" v="127" actId="22"/>
          <ac:spMkLst>
            <pc:docMk/>
            <pc:sldMk cId="0" sldId="282"/>
            <ac:spMk id="9" creationId="{80775E35-4D27-9A00-F7FA-5D96D147934A}"/>
          </ac:spMkLst>
        </pc:spChg>
      </pc:sldChg>
      <pc:sldChg chg="addSp delSp mod">
        <pc:chgData name="Kathryn Dube" userId="846fbc5a6800adc5" providerId="LiveId" clId="{4394E5A6-6129-4E55-AA0F-E8D99FE0098D}" dt="2026-09-22T18:28:03.876" v="120" actId="22"/>
        <pc:sldMkLst>
          <pc:docMk/>
          <pc:sldMk cId="0" sldId="283"/>
        </pc:sldMkLst>
        <pc:spChg chg="add">
          <ac:chgData name="Kathryn Dube" userId="846fbc5a6800adc5" providerId="LiveId" clId="{4394E5A6-6129-4E55-AA0F-E8D99FE0098D}" dt="2026-09-22T18:28:03.876" v="120" actId="22"/>
          <ac:spMkLst>
            <pc:docMk/>
            <pc:sldMk cId="0" sldId="283"/>
            <ac:spMk id="28" creationId="{9FF5D28F-6B0D-6C00-D62D-C3F159C363FA}"/>
          </ac:spMkLst>
        </pc:spChg>
      </pc:sldChg>
      <pc:sldChg chg="addSp delSp modSp mod">
        <pc:chgData name="Kathryn Dube" userId="846fbc5a6800adc5" providerId="LiveId" clId="{4394E5A6-6129-4E55-AA0F-E8D99FE0098D}" dt="2026-09-25T18:31:22.069" v="123" actId="22"/>
        <pc:sldMkLst>
          <pc:docMk/>
          <pc:sldMk cId="0" sldId="284"/>
        </pc:sldMkLst>
        <pc:spChg chg="del mod">
          <ac:chgData name="Kathryn Dube" userId="846fbc5a6800adc5" providerId="LiveId" clId="{4394E5A6-6129-4E55-AA0F-E8D99FE0098D}" dt="2026-09-25T18:31:20.775" v="122" actId="478"/>
          <ac:spMkLst>
            <pc:docMk/>
            <pc:sldMk cId="0" sldId="284"/>
            <ac:spMk id="2" creationId="{00000000-0000-0000-0000-000000000000}"/>
          </ac:spMkLst>
        </pc:spChg>
        <pc:spChg chg="add">
          <ac:chgData name="Kathryn Dube" userId="846fbc5a6800adc5" providerId="LiveId" clId="{4394E5A6-6129-4E55-AA0F-E8D99FE0098D}" dt="2026-09-25T18:31:22.069" v="123" actId="22"/>
          <ac:spMkLst>
            <pc:docMk/>
            <pc:sldMk cId="0" sldId="284"/>
            <ac:spMk id="23" creationId="{5A2D66D0-434F-BA01-9D42-E75A995394D9}"/>
          </ac:spMkLst>
        </pc:spChg>
      </pc:sldChg>
      <pc:sldChg chg="addSp delSp mod">
        <pc:chgData name="Kathryn Dube" userId="846fbc5a6800adc5" providerId="LiveId" clId="{4394E5A6-6129-4E55-AA0F-E8D99FE0098D}" dt="2026-09-25T18:31:27.588" v="125" actId="22"/>
        <pc:sldMkLst>
          <pc:docMk/>
          <pc:sldMk cId="0" sldId="286"/>
        </pc:sldMkLst>
        <pc:spChg chg="del">
          <ac:chgData name="Kathryn Dube" userId="846fbc5a6800adc5" providerId="LiveId" clId="{4394E5A6-6129-4E55-AA0F-E8D99FE0098D}" dt="2026-09-25T18:31:26.603" v="124" actId="478"/>
          <ac:spMkLst>
            <pc:docMk/>
            <pc:sldMk cId="0" sldId="286"/>
            <ac:spMk id="2" creationId="{00000000-0000-0000-0000-000000000000}"/>
          </ac:spMkLst>
        </pc:spChg>
        <pc:spChg chg="add">
          <ac:chgData name="Kathryn Dube" userId="846fbc5a6800adc5" providerId="LiveId" clId="{4394E5A6-6129-4E55-AA0F-E8D99FE0098D}" dt="2026-09-25T18:31:27.588" v="125" actId="22"/>
          <ac:spMkLst>
            <pc:docMk/>
            <pc:sldMk cId="0" sldId="286"/>
            <ac:spMk id="18" creationId="{43191450-16A0-0A3D-0C13-EF5A99C062CB}"/>
          </ac:spMkLst>
        </pc:spChg>
      </pc:sldChg>
      <pc:sldChg chg="delSp modSp mod">
        <pc:chgData name="Kathryn Dube" userId="846fbc5a6800adc5" providerId="LiveId" clId="{4394E5A6-6129-4E55-AA0F-E8D99FE0098D}" dt="2026-09-25T18:31:54.130" v="136" actId="478"/>
        <pc:sldMkLst>
          <pc:docMk/>
          <pc:sldMk cId="0" sldId="288"/>
        </pc:sldMkLst>
        <pc:spChg chg="del mod">
          <ac:chgData name="Kathryn Dube" userId="846fbc5a6800adc5" providerId="LiveId" clId="{4394E5A6-6129-4E55-AA0F-E8D99FE0098D}" dt="2026-09-25T18:31:54.130" v="136" actId="478"/>
          <ac:spMkLst>
            <pc:docMk/>
            <pc:sldMk cId="0" sldId="288"/>
            <ac:spMk id="7" creationId="{00000000-0000-0000-0000-000000000000}"/>
          </ac:spMkLst>
        </pc:spChg>
      </pc:sldChg>
      <pc:sldMasterChg chg="delSldLayout">
        <pc:chgData name="Kathryn Dube" userId="846fbc5a6800adc5" providerId="LiveId" clId="{4394E5A6-6129-4E55-AA0F-E8D99FE0098D}" dt="2026-09-21T17:13:56.456" v="17" actId="47"/>
        <pc:sldMasterMkLst>
          <pc:docMk/>
          <pc:sldMasterMk cId="0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446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3CFC4-CB5C-F9F8-DAE3-7274ACF83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BC974-6423-7EEA-4C77-6A186AB135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C8F078-33DF-B1A1-2D9C-547EB9380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BE43D-898F-4F5E-FF90-A336F0544E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808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669280" cy="5669280"/>
          </a:xfrm>
          <a:prstGeom prst="ellipse">
            <a:avLst/>
          </a:prstGeom>
          <a:solidFill>
            <a:srgbClr val="0E6E97">
              <a:alpha val="5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377440" y="4206240"/>
            <a:ext cx="4754880" cy="4754880"/>
          </a:xfrm>
          <a:prstGeom prst="ellipse">
            <a:avLst/>
          </a:prstGeom>
          <a:solidFill>
            <a:srgbClr val="99CE6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TRAINING FOR CONNECTICUT YOUTH SERVICE BUREAU LEADERS &amp; STAFF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" y="2743200"/>
            <a:ext cx="10241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Understanding Administrative Core Units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4160520"/>
            <a:ext cx="8503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practical guide to the five ACU functions — and how strong ACUs strengthen funding, accountability, and outcomes for youth.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40080" y="6126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September 2026</a:t>
            </a:r>
            <a:endParaRPr lang="en-US" sz="13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E13705-C34F-91D0-7C6F-69744131E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187286"/>
            <a:ext cx="4829175" cy="17786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WELCOME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Training Objectives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7830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1728216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Define what an ACU is and why each function matters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2651760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6517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43000" y="2596896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Explore the five core ACU functions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5204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465576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 key responsibilities within each function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438912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43000" y="4334256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 ACU performance to funding opportunities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548640" y="5257800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48640" y="52578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5202936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Leave with practical strategies for strengthening your ACU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FOUNDATIONS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84214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Are ACUs?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004254"/>
            <a:ext cx="11091672" cy="1190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Units (ACUs) are the five statutorily required functions every Youth Service Bureau must maintain to fulfill its mission.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5257800" cy="3703320"/>
          </a:xfrm>
          <a:prstGeom prst="roundRect">
            <a:avLst>
              <a:gd name="adj" fmla="val 1975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265176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Five Core Functions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68680" y="320040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32004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3172968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Involvement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68680" y="3767328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376732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739896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&amp; Assessment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68680" y="4334256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8680" y="4334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4306824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Development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68680" y="4901184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68680" y="49011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873752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68680" y="5468112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5468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5440680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&amp; Administration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72200" y="2423160"/>
            <a:ext cx="5257800" cy="3703320"/>
          </a:xfrm>
          <a:prstGeom prst="roundRect">
            <a:avLst>
              <a:gd name="adj" fmla="val 1975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92240" y="265176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F9D1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ACUs Matter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92240" y="3154680"/>
            <a:ext cx="48310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Reflect your mission, values, and commitment to youth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Align daily work with strategic goals and demonstrate impact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Attract funding, partnerships, and community trust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 a roadmap for continuous improvement</a:t>
            </a:r>
            <a:endParaRPr lang="en-US" sz="1600" dirty="0"/>
          </a:p>
          <a:p>
            <a:pPr marL="228600" indent="-228600">
              <a:spcAft>
                <a:spcPts val="12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long-term sustainability and accountability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48640" y="731520"/>
            <a:ext cx="11091672" cy="1344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6E979A7-0D73-6BE0-1F0F-4D4042F425B1}"/>
              </a:ext>
            </a:extLst>
          </p:cNvPr>
          <p:cNvSpPr txBox="1"/>
          <p:nvPr/>
        </p:nvSpPr>
        <p:spPr>
          <a:xfrm>
            <a:off x="548640" y="1984248"/>
            <a:ext cx="8593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ACUs are not just about what you do — they're about why you do it</a:t>
            </a:r>
            <a:endParaRPr lang="en-US" dirty="0"/>
          </a:p>
        </p:txBody>
      </p:sp>
      <p:sp>
        <p:nvSpPr>
          <p:cNvPr id="30" name="Text 0">
            <a:extLst>
              <a:ext uri="{FF2B5EF4-FFF2-40B4-BE49-F238E27FC236}">
                <a16:creationId xmlns:a16="http://schemas.microsoft.com/office/drawing/2014/main" id="{F1B3092B-0AC6-E952-2116-9701AE1C833C}"/>
              </a:ext>
            </a:extLst>
          </p:cNvPr>
          <p:cNvSpPr/>
          <p:nvPr/>
        </p:nvSpPr>
        <p:spPr>
          <a:xfrm>
            <a:off x="548640" y="6473952"/>
            <a:ext cx="746760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  •  Function 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Community Involvement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658368" y="2788920"/>
            <a:ext cx="85770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Engaging local stakeholders and building partnerships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434840"/>
            <a:ext cx="54864" cy="1371600"/>
          </a:xfrm>
          <a:prstGeom prst="rect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050742" y="4343400"/>
            <a:ext cx="7276138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“A youth service bureau shall be the coordinating unit of community-based services to provide comprehensive delivery of prevention, intervention, treatment and follow-up services.”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18311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INVOLVEMENT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Components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943600" cy="585216"/>
          </a:xfrm>
          <a:prstGeom prst="roundRect">
            <a:avLst>
              <a:gd name="adj" fmla="val 125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713232" y="1892808"/>
            <a:ext cx="365760" cy="365760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234440" y="1783080"/>
            <a:ext cx="50292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Advisory board development and engagement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2496312"/>
            <a:ext cx="5943600" cy="585216"/>
          </a:xfrm>
          <a:prstGeom prst="roundRect">
            <a:avLst>
              <a:gd name="adj" fmla="val 125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13232" y="2606040"/>
            <a:ext cx="365760" cy="365760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34440" y="2496312"/>
            <a:ext cx="50292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needs assessments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3209544"/>
            <a:ext cx="5943600" cy="585216"/>
          </a:xfrm>
          <a:prstGeom prst="roundRect">
            <a:avLst>
              <a:gd name="adj" fmla="val 125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13232" y="3319272"/>
            <a:ext cx="365760" cy="365760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234440" y="3209544"/>
            <a:ext cx="50292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Collaborative program planning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3922776"/>
            <a:ext cx="5943600" cy="585216"/>
          </a:xfrm>
          <a:prstGeom prst="roundRect">
            <a:avLst>
              <a:gd name="adj" fmla="val 125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13232" y="4032504"/>
            <a:ext cx="365760" cy="365760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234440" y="3922776"/>
            <a:ext cx="50292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 awareness campaigns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4636008"/>
            <a:ext cx="5943600" cy="585216"/>
          </a:xfrm>
          <a:prstGeom prst="roundRect">
            <a:avLst>
              <a:gd name="adj" fmla="val 125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13232" y="4745736"/>
            <a:ext cx="365760" cy="365760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234440" y="4636008"/>
            <a:ext cx="50292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Volunteer recruitment and management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48640" y="5349240"/>
            <a:ext cx="5943600" cy="585216"/>
          </a:xfrm>
          <a:prstGeom prst="roundRect">
            <a:avLst>
              <a:gd name="adj" fmla="val 125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13232" y="5458968"/>
            <a:ext cx="365760" cy="365760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234440" y="5349240"/>
            <a:ext cx="50292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Stakeholder communication and reporting</a:t>
            </a:r>
            <a:endParaRPr lang="en-US" sz="1600" dirty="0"/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2FA11D62-85BF-86B3-8F6A-8A10FACA5A9E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INVOLVEMENT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Skills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161848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Relationship building and networking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Attend community events and meetings; engage with key community members</a:t>
            </a:r>
            <a:r>
              <a:rPr lang="en-US" sz="12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48640" y="2478024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43000" y="2404872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 speaking and presentation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 your successes and communicate the impact of your work</a:t>
            </a:r>
            <a:r>
              <a:rPr lang="en-US" sz="12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3264408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2644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191256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Cultural competency and inclusivity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Understand the unique perspectives and needs of your community.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48640" y="4050792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" y="4050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43000" y="397764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Event planning and coordination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Develop events that meet community needs and engage varied groups.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548640" y="4837176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48640" y="48371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4764024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Effective interpersonal communication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engagement and collaborative problem-solving.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548640" y="5433134"/>
            <a:ext cx="9692640" cy="8788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Relationships are your most renewable resource.</a:t>
            </a:r>
            <a:endParaRPr lang="en-US" sz="200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CE2E9F0C-ECA1-C918-82AE-A41BCE7C9F23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INVOLVEMENT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Continuous Cycle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Effective programming isn't a one-time effort — it's an ongoing loop of listening, planning, and acting.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2514600" cy="265176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2514600" cy="502920"/>
          </a:xfrm>
          <a:prstGeom prst="roundRect">
            <a:avLst>
              <a:gd name="adj" fmla="val 14545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7432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342900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Determine Needs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31520" y="393192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 needs, trends, and risk factors in your community.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017520" y="2834640"/>
            <a:ext cx="411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3383280" y="2743200"/>
            <a:ext cx="2514600" cy="265176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383280" y="2743200"/>
            <a:ext cx="2514600" cy="502920"/>
          </a:xfrm>
          <a:prstGeom prst="roundRect">
            <a:avLst>
              <a:gd name="adj" fmla="val 14545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83280" y="27432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566160" y="342900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Develop a Plan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566160" y="393192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a plan based on community needs and advocate for what's required.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5852160" y="2834640"/>
            <a:ext cx="411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217920" y="2743200"/>
            <a:ext cx="2514600" cy="265176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17920" y="2743200"/>
            <a:ext cx="2514600" cy="502920"/>
          </a:xfrm>
          <a:prstGeom prst="roundRect">
            <a:avLst>
              <a:gd name="adj" fmla="val 14545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217920" y="27432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0" y="342900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Link Programming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0" y="393192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 or develop programming tied to identified needs and trends.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686800" y="2834640"/>
            <a:ext cx="411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9052560" y="2743200"/>
            <a:ext cx="2514600" cy="265176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9052560" y="2743200"/>
            <a:ext cx="2514600" cy="502920"/>
          </a:xfrm>
          <a:prstGeom prst="roundRect">
            <a:avLst>
              <a:gd name="adj" fmla="val 14545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052560" y="27432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STEP 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235440" y="3429000"/>
            <a:ext cx="2148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Time It Right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9235440" y="393192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Determine the right timing for targeted programming.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548640" y="566928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↺  The cycle repeats — stay aware and continually align programming with what you learn.</a:t>
            </a:r>
            <a:endParaRPr lang="en-US" sz="2000" dirty="0"/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E6581BC3-1165-EEBD-C85A-F433CD0F12EE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  •  Function 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Research &amp; Assessment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8640" y="34290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Using data to guide decisions, measure impact, and demonstrate accountability to funders and the community.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8311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&amp; ASSESSMENT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Considerations &amp; Key Components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257800" cy="4160520"/>
          </a:xfrm>
          <a:prstGeom prst="roundRect">
            <a:avLst>
              <a:gd name="adj" fmla="val 1758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1819656"/>
            <a:ext cx="4617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Issues to Watch For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2281561"/>
            <a:ext cx="4617720" cy="35248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Mental health issues facing youth and families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Substance use trends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Bullying and social media issues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Types of offenses local police are seeing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Residency and housing issues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Basic needs gaps in homes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School behavior issues, suspensions, and expulsions</a:t>
            </a:r>
            <a:endParaRPr lang="en-US" dirty="0"/>
          </a:p>
          <a:p>
            <a:pPr marL="203200" indent="-203200">
              <a:spcAft>
                <a:spcPts val="8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Truancy and chronic absenteeism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257800" cy="4160520"/>
          </a:xfrm>
          <a:prstGeom prst="roundRect">
            <a:avLst>
              <a:gd name="adj" fmla="val 1758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92240" y="1819656"/>
            <a:ext cx="46177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F9D1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Components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92240" y="2281561"/>
            <a:ext cx="4617720" cy="35248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12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needs assessments</a:t>
            </a:r>
            <a:endParaRPr lang="en-US" dirty="0"/>
          </a:p>
          <a:p>
            <a:pPr marL="203200" indent="-203200">
              <a:spcAft>
                <a:spcPts val="12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collection and analysis</a:t>
            </a:r>
            <a:endParaRPr lang="en-US" dirty="0"/>
          </a:p>
          <a:p>
            <a:pPr marL="203200" indent="-203200">
              <a:spcAft>
                <a:spcPts val="12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Annual reporting and documentation</a:t>
            </a:r>
            <a:endParaRPr lang="en-US" dirty="0"/>
          </a:p>
          <a:p>
            <a:pPr marL="203200" indent="-203200">
              <a:spcAft>
                <a:spcPts val="12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Evidence-based programming</a:t>
            </a:r>
            <a:endParaRPr lang="en-US" dirty="0"/>
          </a:p>
          <a:p>
            <a:pPr marL="203200" indent="-203200">
              <a:spcAft>
                <a:spcPts val="1200"/>
              </a:spcAft>
              <a:buSzPct val="100000"/>
              <a:buChar char="▪"/>
            </a:pPr>
            <a:r>
              <a:rPr lang="en-US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 outcome evaluations</a:t>
            </a:r>
            <a:endParaRPr lang="en-US" dirty="0"/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F064B8BF-41E4-7047-926B-F9E0F4D28C41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&amp; ASSESSMENT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Community Needs Assessment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assessment is a dynamic process. Consider engaging these partners</a:t>
            </a:r>
            <a:r>
              <a:rPr lang="en-US" sz="14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1920240"/>
            <a:ext cx="3162226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Schools, Administration, Teachers, Student groups, Parents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Police, Probation, Prosecutors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United Way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Crisis Centers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069080" y="1920240"/>
            <a:ext cx="329184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Central Office / Board of Education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Mental Health Providers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Private Foundations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Health Departments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589520" y="1920240"/>
            <a:ext cx="329184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Town Special Committees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Regional Action Councils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Hospitals</a:t>
            </a:r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Legislators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3611880"/>
            <a:ext cx="11091672" cy="2240280"/>
          </a:xfrm>
          <a:prstGeom prst="roundRect">
            <a:avLst>
              <a:gd name="adj" fmla="val 432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68680" y="3611880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Components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868680" y="3915052"/>
            <a:ext cx="10451592" cy="18456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Demographic data and community profiles</a:t>
            </a:r>
            <a:endParaRPr lang="en-US" sz="16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Surveys of youth, families, and stakeholders</a:t>
            </a:r>
            <a:endParaRPr lang="en-US" sz="16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Focus groups and interviews</a:t>
            </a:r>
            <a:endParaRPr lang="en-US" sz="16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of existing services and gaps</a:t>
            </a:r>
            <a:endParaRPr lang="en-US" sz="1600" dirty="0"/>
          </a:p>
          <a:p>
            <a:pPr marL="177800" indent="-177800">
              <a:spcAft>
                <a:spcPts val="400"/>
              </a:spcAft>
              <a:buSzPct val="100000"/>
              <a:buChar char="▪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Analysis of risk and protective factors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48640" y="59893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 Strong YSBs use data to drive every decision</a:t>
            </a:r>
            <a:r>
              <a:rPr lang="en-US" sz="1300" i="1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936DBF59-E8CA-08AF-BB00-7938B8AE2F66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&amp; ASSESSMENT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 Sources &amp; Collection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Reporting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503008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School district data — attendance, discipline, graduation rates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126480" y="2103120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309360" y="2103120"/>
            <a:ext cx="49377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Law enforcement and youth justice data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31520" y="2761488"/>
            <a:ext cx="49377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 health data — substance use, mental health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26480" y="2761488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09360" y="2761488"/>
            <a:ext cx="49377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Census and economic indicators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3419856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31520" y="3419856"/>
            <a:ext cx="49377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 participation and outcome data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26480" y="3419856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309360" y="3419856"/>
            <a:ext cx="49377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Client satisfaction surveys and evaluations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4078224"/>
            <a:ext cx="5303520" cy="530352"/>
          </a:xfrm>
          <a:prstGeom prst="roundRect">
            <a:avLst>
              <a:gd name="adj" fmla="val 13793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1520" y="4078224"/>
            <a:ext cx="49377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Pre/post assessments and follow-up data</a:t>
            </a:r>
            <a:endParaRPr lang="en-US" sz="16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5AC57E66-A787-9FF2-39A6-BB6C52C1ADE6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&amp; ASSESSMENT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9418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Evidence-Based Programming &amp; Outcome Evaluations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868680" y="23317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301752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Evidence-Based Programming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3611880"/>
            <a:ext cx="47091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Choose and deliver programs backed by research showing they produce positive outcomes for youth — rather than relying on tradition or intuition alone.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172200" y="201168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92240" y="2331720"/>
            <a:ext cx="502920" cy="502920"/>
          </a:xfrm>
          <a:prstGeom prst="roundRect">
            <a:avLst>
              <a:gd name="adj" fmla="val 18182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92240" y="3017520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Program Outcome Evaluations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492240" y="3611880"/>
            <a:ext cx="47091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Regularly measure whether your programs are achieving their intended results and use those findings to refine and improve delivery.</a:t>
            </a:r>
            <a:endParaRPr lang="en-US" sz="160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B8EB4BCD-AA2F-BEC9-42DC-99891DC86B29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  •  Function 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Resource Development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8640" y="34290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Securing diverse funding streams and building sustainable partnerships to support YSB operations and programming.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8311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DEVELOPMENT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Components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257800" cy="1188720"/>
          </a:xfrm>
          <a:prstGeom prst="roundRect">
            <a:avLst>
              <a:gd name="adj" fmla="val 615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2002536"/>
            <a:ext cx="365760" cy="365760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325880" y="1892808"/>
            <a:ext cx="42519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Fee-for-service program models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Offset costs with modest fees — e.g., free “Teen Night Out.”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257800" cy="1188720"/>
          </a:xfrm>
          <a:prstGeom prst="roundRect">
            <a:avLst>
              <a:gd name="adj" fmla="val 615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400800" y="2002536"/>
            <a:ext cx="365760" cy="365760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949440" y="1892808"/>
            <a:ext cx="42519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Partnerships and collaboration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Formalize with key stakeholders through MOUs, networking, conferences, and events</a:t>
            </a: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3154680"/>
            <a:ext cx="5257800" cy="1188720"/>
          </a:xfrm>
          <a:prstGeom prst="roundRect">
            <a:avLst>
              <a:gd name="adj" fmla="val 615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77240" y="3374136"/>
            <a:ext cx="365760" cy="365760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325880" y="3264408"/>
            <a:ext cx="42519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Grant writing and management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Foundation Center access through local libraries as a resource.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172200" y="3154680"/>
            <a:ext cx="5257800" cy="1188720"/>
          </a:xfrm>
          <a:prstGeom prst="roundRect">
            <a:avLst>
              <a:gd name="adj" fmla="val 615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400800" y="3374136"/>
            <a:ext cx="365760" cy="365760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949440" y="3264408"/>
            <a:ext cx="42519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Fundraising events and campaigns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Golf tournaments, annual appeals, and similar events</a:t>
            </a: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48640" y="4526280"/>
            <a:ext cx="5257800" cy="1188720"/>
          </a:xfrm>
          <a:prstGeom prst="roundRect">
            <a:avLst>
              <a:gd name="adj" fmla="val 615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77240" y="4745736"/>
            <a:ext cx="365760" cy="365760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25879" y="4636008"/>
            <a:ext cx="4400217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Corporate and community sponsorships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Identify referral partners for program sponsorship</a:t>
            </a: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172200" y="4526280"/>
            <a:ext cx="5257800" cy="1188720"/>
          </a:xfrm>
          <a:prstGeom prst="roundRect">
            <a:avLst>
              <a:gd name="adj" fmla="val 615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400800" y="4745736"/>
            <a:ext cx="365760" cy="365760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949440" y="4636008"/>
            <a:ext cx="42519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In-kind resource development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service marketing through your existing programs</a:t>
            </a:r>
            <a:r>
              <a:rPr lang="en-US" sz="11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50" dirty="0"/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A4C82C31-F1B6-91B4-AEFB-FC260B9070B9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DEVELOPMENT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Tips &amp; Best Practices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7373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166420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Diversify funding sources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rely on a single stream</a:t>
            </a:r>
            <a:r>
              <a:rPr lang="en-US" sz="12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560320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5603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42999" y="2487168"/>
            <a:ext cx="10779711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and maintain relationships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Stay in touch with community partners and collaborate regionally — “build your bench” so people know what you do</a:t>
            </a:r>
            <a:r>
              <a:rPr lang="en-US" sz="12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383280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3832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31012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Track contributions and report impact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Show donors the results of their investment</a:t>
            </a: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48640" y="420624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" y="42062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43000" y="4133088"/>
            <a:ext cx="1064654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Align funding requests with data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Tie successes to spending — e.g., upstream prevention reducing downstream referrals — using needs assessments, survey data, and school climate data.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548640" y="5029200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48640" y="50292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5029200"/>
            <a:ext cx="9692640" cy="7040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Develop a multi-year sustainability plan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8640" y="5148072"/>
            <a:ext cx="9692640" cy="1344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message: Sustainability is not a single grant — it's a strategy.</a:t>
            </a:r>
            <a:endParaRPr lang="en-US" sz="200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DAA3722F-0C30-B4DC-D5CD-E64BF9C4A704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  •  Function 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Advocacy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8640" y="34290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Championing youth needs at all levels.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8311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  •  LIVE POLL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Does Your YSB Spend Its Advocacy Time?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Select the area that best reflects where your YSB spends most of its advocacy time</a:t>
            </a:r>
            <a:r>
              <a:rPr lang="en-US" sz="14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194560"/>
            <a:ext cx="11091672" cy="585216"/>
          </a:xfrm>
          <a:prstGeom prst="rect">
            <a:avLst/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2194560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Advocacy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663440" y="2194560"/>
            <a:ext cx="62179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Supporting youth and families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852928"/>
            <a:ext cx="11091672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2852928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Systems Advocacy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663440" y="2852928"/>
            <a:ext cx="62179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Improving systems and practices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3511296"/>
            <a:ext cx="11091672" cy="585216"/>
          </a:xfrm>
          <a:prstGeom prst="rect">
            <a:avLst/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3511296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 Policy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663440" y="3511296"/>
            <a:ext cx="62179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Legislative and policy advocacy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169664"/>
            <a:ext cx="11091672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4169664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Awareness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663440" y="4169664"/>
            <a:ext cx="62179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Education and community engagement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828032"/>
            <a:ext cx="11091672" cy="585216"/>
          </a:xfrm>
          <a:prstGeom prst="rect">
            <a:avLst/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2960" y="4828032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Funding &amp; Resource Development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663440" y="4828032"/>
            <a:ext cx="621792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Securing resources and partnerships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48640" y="580644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📊  Launch the Zoom poll now</a:t>
            </a:r>
            <a:endParaRPr lang="en-US" sz="1400" dirty="0"/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DEA568AC-8813-82D0-ED6A-3398084EF7E5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Advocacy Is Woven Into Every Aspect of YSB Work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91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 happens through individual support, systems change, partnerships, public policy, and youth voice.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291840" y="3291840"/>
            <a:ext cx="1737360" cy="1737360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91840" y="3291840"/>
            <a:ext cx="173736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ADVOCACY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593592" y="1972360"/>
            <a:ext cx="1133856" cy="1133856"/>
          </a:xfrm>
          <a:prstGeom prst="ellipse">
            <a:avLst/>
          </a:prstGeom>
          <a:solidFill>
            <a:srgbClr val="99CE6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410712" y="1767078"/>
            <a:ext cx="1499616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50" b="1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ctr">
              <a:buNone/>
            </a:pPr>
            <a:endParaRPr lang="en-US" sz="1050" b="1" dirty="0">
              <a:solidFill>
                <a:srgbClr val="FFFFF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637260" y="3029168"/>
            <a:ext cx="1133856" cy="1133856"/>
          </a:xfrm>
          <a:prstGeom prst="ellipse">
            <a:avLst/>
          </a:prstGeom>
          <a:solidFill>
            <a:srgbClr val="EF9D1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454380" y="3029168"/>
            <a:ext cx="1499616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Systems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856648" y="5071273"/>
            <a:ext cx="1133856" cy="1133856"/>
          </a:xfrm>
          <a:prstGeom prst="ellipse">
            <a:avLst/>
          </a:prstGeom>
          <a:solidFill>
            <a:srgbClr val="99CE6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73768" y="5071273"/>
            <a:ext cx="1499616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Policy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330536" y="5071273"/>
            <a:ext cx="1133856" cy="1133856"/>
          </a:xfrm>
          <a:prstGeom prst="ellipse">
            <a:avLst/>
          </a:prstGeom>
          <a:solidFill>
            <a:srgbClr val="EF9D1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147656" y="5071273"/>
            <a:ext cx="1499616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Partnerships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1671227" y="3029168"/>
            <a:ext cx="1133856" cy="1133856"/>
          </a:xfrm>
          <a:prstGeom prst="ellipse">
            <a:avLst/>
          </a:prstGeom>
          <a:solidFill>
            <a:srgbClr val="99CE6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520890" y="3029168"/>
            <a:ext cx="1345769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Youth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Voice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7452360" y="2148840"/>
            <a:ext cx="4206240" cy="3977640"/>
          </a:xfrm>
          <a:prstGeom prst="roundRect">
            <a:avLst>
              <a:gd name="adj" fmla="val 1839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707086" y="2377440"/>
            <a:ext cx="395151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Youth Services Bureaus Advocate By: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772400" y="2971800"/>
            <a:ext cx="35661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14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Supporting youth and families</a:t>
            </a:r>
            <a:endParaRPr lang="en-US" sz="1600" dirty="0"/>
          </a:p>
          <a:p>
            <a:pPr marL="203200" indent="-203200">
              <a:spcAft>
                <a:spcPts val="14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Strengthening community systems</a:t>
            </a:r>
            <a:endParaRPr lang="en-US" sz="1600" dirty="0"/>
          </a:p>
          <a:p>
            <a:pPr marL="203200" indent="-203200">
              <a:spcAft>
                <a:spcPts val="14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Building collaborative partnerships</a:t>
            </a:r>
            <a:endParaRPr lang="en-US" sz="1600" dirty="0"/>
          </a:p>
          <a:p>
            <a:pPr marL="203200" indent="-203200">
              <a:spcAft>
                <a:spcPts val="14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Elevating youth voice</a:t>
            </a:r>
            <a:endParaRPr lang="en-US" sz="1600" dirty="0"/>
          </a:p>
          <a:p>
            <a:pPr marL="203200" indent="-203200">
              <a:spcAft>
                <a:spcPts val="1400"/>
              </a:spcAft>
              <a:buSzPct val="100000"/>
              <a:buChar char="✓"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Informing policy and practice</a:t>
            </a:r>
            <a:endParaRPr lang="en-US" sz="160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D14604F2-3CB7-30D2-14B0-8202609D617A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 &amp; Systems Advocacy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Effective advocacy addresses immediate needs while creating lasting systems change</a:t>
            </a:r>
            <a:r>
              <a:rPr lang="en-US" sz="14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48640" y="2286000"/>
            <a:ext cx="5120640" cy="594360"/>
          </a:xfrm>
          <a:prstGeom prst="roundRect">
            <a:avLst>
              <a:gd name="adj" fmla="val 12308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286000"/>
            <a:ext cx="5120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Individual Advocacy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14400" y="3108960"/>
            <a:ext cx="43891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1600"/>
              </a:spcAft>
              <a:buSzPct val="100000"/>
              <a:buChar char="▪"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youth &amp; families</a:t>
            </a:r>
            <a:endParaRPr lang="en-US" sz="2000" dirty="0"/>
          </a:p>
          <a:p>
            <a:pPr marL="203200" indent="-203200">
              <a:spcAft>
                <a:spcPts val="1600"/>
              </a:spcAft>
              <a:buSzPct val="100000"/>
              <a:buChar char="▪"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Navigate services</a:t>
            </a:r>
            <a:endParaRPr lang="en-US" sz="2000" dirty="0"/>
          </a:p>
          <a:p>
            <a:pPr marL="203200" indent="-203200">
              <a:spcAft>
                <a:spcPts val="1600"/>
              </a:spcAft>
              <a:buSzPct val="100000"/>
              <a:buChar char="▪"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Remove barriers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675120" y="228600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675120" y="2286000"/>
            <a:ext cx="5120640" cy="594360"/>
          </a:xfrm>
          <a:prstGeom prst="roundRect">
            <a:avLst>
              <a:gd name="adj" fmla="val 12308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675120" y="2286000"/>
            <a:ext cx="5120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Systems Advocacy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040880" y="3108960"/>
            <a:ext cx="43891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spcAft>
                <a:spcPts val="1600"/>
              </a:spcAft>
              <a:buSzPct val="100000"/>
              <a:buChar char="▪"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 systems &amp; practices</a:t>
            </a:r>
            <a:endParaRPr lang="en-US" sz="2000" dirty="0"/>
          </a:p>
          <a:p>
            <a:pPr marL="203200" indent="-203200">
              <a:spcAft>
                <a:spcPts val="1600"/>
              </a:spcAft>
              <a:buSzPct val="100000"/>
              <a:buChar char="▪"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partnerships</a:t>
            </a:r>
            <a:endParaRPr lang="en-US" sz="2000" dirty="0"/>
          </a:p>
          <a:p>
            <a:pPr marL="203200" indent="-203200">
              <a:spcAft>
                <a:spcPts val="1600"/>
              </a:spcAft>
              <a:buSzPct val="100000"/>
              <a:buChar char="▪"/>
            </a:pPr>
            <a:r>
              <a:rPr lang="en-US" sz="20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Improve outcomes for all youth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715000" y="324612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577840" y="3749040"/>
            <a:ext cx="1097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Informs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advocacy helps us identify patterns that can inform systems change</a:t>
            </a:r>
            <a:r>
              <a:rPr lang="en-US" sz="1300" i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300" dirty="0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5445146E-86EE-9259-8397-52E9304D7701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Youth Voice in Action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most effective advocacy is done with youth — not simply for youth</a:t>
            </a:r>
            <a:r>
              <a:rPr lang="en-US" sz="14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Youth Identify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Issues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816352" y="2148840"/>
            <a:ext cx="35661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154680" y="2148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154680" y="214884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Explore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Solutions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22392" y="2148840"/>
            <a:ext cx="35661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60720" y="2148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760720" y="214884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Present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Recommendations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028432" y="2148840"/>
            <a:ext cx="35661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366760" y="2148840"/>
            <a:ext cx="2286000" cy="777240"/>
          </a:xfrm>
          <a:prstGeom prst="roundRect">
            <a:avLst>
              <a:gd name="adj" fmla="val 11765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66760" y="2148840"/>
            <a:ext cx="2286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Influence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Change</a:t>
            </a:r>
            <a:endParaRPr lang="en-US" dirty="0"/>
          </a:p>
        </p:txBody>
      </p:sp>
      <p:pic>
        <p:nvPicPr>
          <p:cNvPr id="18" name="Image 0" descr="raising_voi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337560"/>
            <a:ext cx="6675120" cy="245973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70498" y="3227447"/>
            <a:ext cx="4572000" cy="2459736"/>
          </a:xfrm>
          <a:prstGeom prst="roundRect">
            <a:avLst>
              <a:gd name="adj" fmla="val 2974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400800" y="3566160"/>
            <a:ext cx="4983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Raising Voices Youth Advocacy Showcase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6400800" y="4160520"/>
            <a:ext cx="4332303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Greenwich Youth Services Bureau initiative led by the First Selectman's Youth Commission.</a:t>
            </a:r>
            <a:endParaRPr lang="en-US" dirty="0"/>
          </a:p>
        </p:txBody>
      </p:sp>
      <p:pic>
        <p:nvPicPr>
          <p:cNvPr id="23" name="Image 0" descr="community_meeting.png">
            <a:extLst>
              <a:ext uri="{FF2B5EF4-FFF2-40B4-BE49-F238E27FC236}">
                <a16:creationId xmlns:a16="http://schemas.microsoft.com/office/drawing/2014/main" id="{FD517A60-CB64-641E-F153-B5DE14D87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502" y="3117334"/>
            <a:ext cx="4007612" cy="2679962"/>
          </a:xfrm>
          <a:prstGeom prst="rect">
            <a:avLst/>
          </a:prstGeom>
        </p:spPr>
      </p:pic>
      <p:sp>
        <p:nvSpPr>
          <p:cNvPr id="24" name="Text 0">
            <a:extLst>
              <a:ext uri="{FF2B5EF4-FFF2-40B4-BE49-F238E27FC236}">
                <a16:creationId xmlns:a16="http://schemas.microsoft.com/office/drawing/2014/main" id="{175BC7F7-9E46-26BD-4BDD-01AC49654E3D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Effective Advocacy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64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Effective advocacy is intentional. It is built on relationships, informed by data, and strengthened by youth voice.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48640" y="2286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Effective Advocacy Requires</a:t>
            </a:r>
            <a:r>
              <a:rPr lang="en-US" sz="16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807208"/>
            <a:ext cx="292608" cy="29260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8072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05840" y="2788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Clear communication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374136"/>
            <a:ext cx="292608" cy="29260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48640" y="33741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05840" y="3355848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Trusted relationships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941064"/>
            <a:ext cx="292608" cy="29260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8640" y="39410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3922776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Credible information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4507992"/>
            <a:ext cx="292608" cy="29260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48640" y="45079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05840" y="448970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Strategic thinking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5074920"/>
            <a:ext cx="292608" cy="29260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507492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✓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05840" y="5056632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commitment to improving outcomes for youth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675120" y="2450593"/>
            <a:ext cx="4709160" cy="2176272"/>
          </a:xfrm>
          <a:prstGeom prst="roundRect">
            <a:avLst>
              <a:gd name="adj" fmla="val 2051"/>
            </a:avLst>
          </a:prstGeom>
          <a:solidFill>
            <a:srgbClr val="1388BC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224133" y="2643299"/>
            <a:ext cx="3958979" cy="3737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Keeping Youth Voice at the Center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820678" y="3108960"/>
            <a:ext cx="456360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Whether supporting an individual young person or working to improve systems, our effectiveness always comes back to relationships, credible information, strategy, and youth voice.</a:t>
            </a:r>
            <a:endParaRPr lang="en-US" sz="1300" dirty="0"/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EA540999-71E9-98D2-B3D4-E8BEC84A772A}"/>
              </a:ext>
            </a:extLst>
          </p:cNvPr>
          <p:cNvSpPr/>
          <p:nvPr/>
        </p:nvSpPr>
        <p:spPr>
          <a:xfrm>
            <a:off x="6858000" y="5431536"/>
            <a:ext cx="4782312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27" name="Text 0">
            <a:extLst>
              <a:ext uri="{FF2B5EF4-FFF2-40B4-BE49-F238E27FC236}">
                <a16:creationId xmlns:a16="http://schemas.microsoft.com/office/drawing/2014/main" id="{B65D28D8-738E-1D12-34FA-5D67EA894E71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  •  LIVE POLL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Looking Ahead: Strengthening Your Advocacy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0020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Which area of advocacy would you most like to strengthen in your YSB over the next year?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651760"/>
            <a:ext cx="3566160" cy="731520"/>
          </a:xfrm>
          <a:prstGeom prst="roundRect">
            <a:avLst>
              <a:gd name="adj" fmla="val 100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65176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Individual Advocacy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43400" y="2651760"/>
            <a:ext cx="3566160" cy="731520"/>
          </a:xfrm>
          <a:prstGeom prst="roundRect">
            <a:avLst>
              <a:gd name="adj" fmla="val 100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343400" y="265176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Systems Advocacy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38160" y="2651760"/>
            <a:ext cx="3566160" cy="731520"/>
          </a:xfrm>
          <a:prstGeom prst="roundRect">
            <a:avLst>
              <a:gd name="adj" fmla="val 100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138160" y="265176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Public Policy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3566160"/>
            <a:ext cx="3566160" cy="731520"/>
          </a:xfrm>
          <a:prstGeom prst="roundRect">
            <a:avLst>
              <a:gd name="adj" fmla="val 100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48640" y="356616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Awareness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343400" y="3566160"/>
            <a:ext cx="3566160" cy="731520"/>
          </a:xfrm>
          <a:prstGeom prst="roundRect">
            <a:avLst>
              <a:gd name="adj" fmla="val 100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343400" y="356616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Funding &amp; Resource Development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138160" y="3566160"/>
            <a:ext cx="3566160" cy="731520"/>
          </a:xfrm>
          <a:prstGeom prst="roundRect">
            <a:avLst>
              <a:gd name="adj" fmla="val 10000"/>
            </a:avLst>
          </a:prstGeom>
          <a:solidFill>
            <a:srgbClr val="F1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138160" y="3566160"/>
            <a:ext cx="3566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I'm not sure yet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892040"/>
            <a:ext cx="11091672" cy="548640"/>
          </a:xfrm>
          <a:prstGeom prst="roundRect">
            <a:avLst>
              <a:gd name="adj" fmla="val 13333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8640" y="489204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📊  Launch the closing Zoom poll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 looks different in every community — that's one of the strengths of our YSB network.</a:t>
            </a:r>
            <a:endParaRPr lang="en-US" sz="1250" dirty="0"/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3002B00B-F8CD-1886-CAAC-01DEF0EA1C0F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  •  Function 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402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Management &amp; Administration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8640" y="34290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Leading YSB operations with accountability, transparency, and strategic vision.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8311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&amp; ADMINISTRATION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Components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5257800" cy="1261872"/>
          </a:xfrm>
          <a:prstGeom prst="roundRect">
            <a:avLst>
              <a:gd name="adj" fmla="val 5797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4709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Strategic planning and goal setting</a:t>
            </a:r>
            <a:endParaRPr lang="en-US" sz="2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Conducted internally or with a consultant — annually, or as long-term 3-, 5-, or 10-year plans.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257800" cy="1261872"/>
          </a:xfrm>
          <a:prstGeom prst="roundRect">
            <a:avLst>
              <a:gd name="adj" fmla="val 5797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46520" y="1874520"/>
            <a:ext cx="4709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Fiscal oversight and budgeting</a:t>
            </a:r>
            <a:endParaRPr lang="en-US" sz="2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Led by the Director and/or Board to ensure responsible spending, grant management, and appropriate use of funds.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5257800" cy="1261872"/>
          </a:xfrm>
          <a:prstGeom prst="roundRect">
            <a:avLst>
              <a:gd name="adj" fmla="val 5797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3291840"/>
            <a:ext cx="4709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Staff supervision and development</a:t>
            </a:r>
            <a:endParaRPr lang="en-US" sz="2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Support staff in their roles with regular evaluation and professional growth opportunities.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172200" y="3154680"/>
            <a:ext cx="5257800" cy="1261872"/>
          </a:xfrm>
          <a:prstGeom prst="roundRect">
            <a:avLst>
              <a:gd name="adj" fmla="val 5797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46520" y="3291840"/>
            <a:ext cx="4709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Policy development and compliance</a:t>
            </a:r>
            <a:endParaRPr lang="en-US" sz="2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Best practices, employee handbooks, mandated reporter training, and HIPAA compliance, among others.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572000"/>
            <a:ext cx="5257800" cy="1261872"/>
          </a:xfrm>
          <a:prstGeom prst="roundRect">
            <a:avLst>
              <a:gd name="adj" fmla="val 5797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2960" y="4709160"/>
            <a:ext cx="4709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Board governance and reporting</a:t>
            </a:r>
            <a:endParaRPr lang="en-US" sz="2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a strong process for onboarding and recruiting board and committee members.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172200" y="4572000"/>
            <a:ext cx="5257800" cy="1261872"/>
          </a:xfrm>
          <a:prstGeom prst="roundRect">
            <a:avLst>
              <a:gd name="adj" fmla="val 5797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46520" y="4709160"/>
            <a:ext cx="49834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 evaluation and quality improvement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surveys, focus groups, and SWOT analysis to improve delivery and service.</a:t>
            </a:r>
            <a:endParaRPr lang="en-US" dirty="0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11413A97-871C-AE63-6E35-508CC09665BA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&amp; ADMINISTRATION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Additional Management Functions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364992" cy="1536192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9808" y="187452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60704" y="1874520"/>
            <a:ext cx="2651760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Human resources and personnel management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Recruitment, background checks, benefits, payroll, grievance process, and time-off policies.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69664" y="1691640"/>
            <a:ext cx="3364992" cy="1536192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70832" y="187452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90114" y="1874520"/>
            <a:ext cx="2543374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Technology and information systems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Equipment, email, secure networks, registration, records systems, and social media accounts.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90688" y="1691640"/>
            <a:ext cx="3364992" cy="1536192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991856" y="187452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439324" y="1874520"/>
            <a:ext cx="2515188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management and insurance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Proper liability coverage for staff, volunteers, board members, and property.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383280"/>
            <a:ext cx="3364992" cy="1536192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49808" y="356616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60704" y="3566160"/>
            <a:ext cx="2651759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Facility management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From shared town spaces to a stand-alone building and its full upkeep.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69664" y="3383280"/>
            <a:ext cx="3364992" cy="1536192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370832" y="356616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57226" y="3566160"/>
            <a:ext cx="2476262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Interagency coordination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 resources and connect youth and families with other community organizations.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790688" y="3383280"/>
            <a:ext cx="3364992" cy="1536192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991856" y="356616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439324" y="3566160"/>
            <a:ext cx="2515187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Professional development planning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PD plans for each staff role; share low-cost or free training with other YSBs</a:t>
            </a:r>
            <a:r>
              <a:rPr lang="en-US" sz="10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074920"/>
            <a:ext cx="3364992" cy="1298448"/>
          </a:xfrm>
          <a:prstGeom prst="roundRect">
            <a:avLst>
              <a:gd name="adj" fmla="val 476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49808" y="5257800"/>
            <a:ext cx="310896" cy="310896"/>
          </a:xfrm>
          <a:prstGeom prst="roundRect">
            <a:avLst>
              <a:gd name="adj" fmla="val 17647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57680" y="5257800"/>
            <a:ext cx="2554784" cy="1298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Succession planning</a:t>
            </a:r>
            <a:endParaRPr lang="en-US" sz="11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Cross-train staff, identify future leaders, and plan ahead for retirements or leave.</a:t>
            </a:r>
            <a:endParaRPr lang="en-US" sz="1150" dirty="0"/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6D3F08AE-D528-8799-6FD0-D32D0B603BAE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&amp; ADMINISTRATION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Leadership &amp; Fiscal Oversight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7830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1709928"/>
            <a:ext cx="96926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Develop and monitor annual budgets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Often done within a finance committee or jointly with a town manager or finance department.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548640" y="2834640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834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43000" y="2761488"/>
            <a:ext cx="96926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Ensure compliance with grant requirements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Track grant goals, ownership, needed data, budget spend-down, and report deadlines</a:t>
            </a:r>
            <a:r>
              <a:rPr lang="en-US" sz="12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886200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8862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813048"/>
            <a:ext cx="96926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Maintain transparent financial reporting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Regular, accurate, and accessible reporting for town leadership and board members.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48640" y="493776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" y="49377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43000" y="4864608"/>
            <a:ext cx="96926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Build organizational culture and morale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Foster a supportive, inclusive culture and celebrate staff and organizational wins</a:t>
            </a:r>
            <a:r>
              <a:rPr lang="en-US" sz="12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500" dirty="0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56187B74-FCA0-141B-AF47-965EB789EF63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88B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2059C2-1494-0610-5EC9-103298F72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F684E1C-5097-0C44-71AB-14CCBB2DB33E}"/>
              </a:ext>
            </a:extLst>
          </p:cNvPr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D54E582-9C43-F361-5C0F-76C8AC76A1FC}"/>
              </a:ext>
            </a:extLst>
          </p:cNvPr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2904FE2-A23F-539D-6418-D900D4170C7B}"/>
              </a:ext>
            </a:extLst>
          </p:cNvPr>
          <p:cNvSpPr/>
          <p:nvPr/>
        </p:nvSpPr>
        <p:spPr>
          <a:xfrm>
            <a:off x="548640" y="1874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Administrative Core Units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2DCC235-245C-0907-D77F-67E3F8923359}"/>
              </a:ext>
            </a:extLst>
          </p:cNvPr>
          <p:cNvSpPr/>
          <p:nvPr/>
        </p:nvSpPr>
        <p:spPr>
          <a:xfrm>
            <a:off x="548640" y="2240280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ontserrat" pitchFamily="34" charset="0"/>
              </a:rPr>
              <a:t>Next Steps</a:t>
            </a:r>
            <a:endParaRPr lang="en-US" sz="4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154BD2C-EF79-90C4-F3A7-59C2836F7524}"/>
              </a:ext>
            </a:extLst>
          </p:cNvPr>
          <p:cNvSpPr/>
          <p:nvPr/>
        </p:nvSpPr>
        <p:spPr>
          <a:xfrm>
            <a:off x="548640" y="34290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90B52B3-6E54-3366-F9A3-B8EC03BDD903}"/>
              </a:ext>
            </a:extLst>
          </p:cNvPr>
          <p:cNvSpPr/>
          <p:nvPr/>
        </p:nvSpPr>
        <p:spPr>
          <a:xfrm>
            <a:off x="1118311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44403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GETTING STARTED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New Directors Should Start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16916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164592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your YSB's current ACU documentation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350008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3500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43000" y="2304288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 strengths and gaps across all five functions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008376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0083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2962656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Meet with staff to understand existing processes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666744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" y="366674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43000" y="3621024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 or update your ACU Hub with organized folders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325112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48640" y="4325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427939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Set short-term goals for your first 90 days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4983480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48640" y="49834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143000" y="493776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 with CYSA for technical assistance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41848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564184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43000" y="5596128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Develop a 12-month improvement plan</a:t>
            </a:r>
            <a:endParaRPr lang="en-US" sz="1500" dirty="0"/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9FF5D28F-6B0D-6C00-D62D-C3F159C363FA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DOCUMENTATION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ACU Documentation Tips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 an “ACU Hub” — a central location with folders for each function.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21945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Recommended Documentation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27432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Meeting minutes and agendas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2788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55080" y="274320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outreach logs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42900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0120" y="33832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Grant applications and reports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943600" y="342900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55080" y="33832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Needs assessment data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06908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0120" y="402336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 correspondence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943600" y="406908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355080" y="402336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Financial reports and budgets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470916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0120" y="466344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Program evaluation summaries</a:t>
            </a:r>
            <a:endParaRPr lang="en-US" sz="140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5A2D66D0-434F-BA01-9D42-E75A995394D9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Reflection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057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97280" y="2075688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Which ACU function is your organization strongest in? Why?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548640" y="28986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9CE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97280" y="2916936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Where do you see the greatest opportunity for growth?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548640" y="373989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F9D1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97280" y="3758184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resources or support do you need to strengthen your ACUs?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8640" y="45811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88B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097280" y="45994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can you better document and communicate your impact?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48640" y="54223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9CE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097280" y="544068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is one action step you can take this week?</a:t>
            </a:r>
            <a:endParaRPr lang="en-US" sz="1550" dirty="0"/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43191450-16A0-0A3D-0C13-EF5A99C062CB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 Bureau Association  •  Understanding ACUs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32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388B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RECAP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Putting It All Together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Five functions, one mission — strengthening outcomes for youth and families.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148840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1488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43000" y="2093976"/>
            <a:ext cx="9692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Community Involvement  —  </a:t>
            </a:r>
            <a:r>
              <a:rPr lang="en-US" sz="13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Engaging local stakeholders and building partnerships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990088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299008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43000" y="2935224"/>
            <a:ext cx="9692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Research &amp; Assessment  —  </a:t>
            </a:r>
            <a:r>
              <a:rPr lang="en-US" sz="13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Using data to guide decisions and measure impact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831336"/>
            <a:ext cx="384048" cy="384048"/>
          </a:xfrm>
          <a:prstGeom prst="ellipse">
            <a:avLst/>
          </a:prstGeom>
          <a:solidFill>
            <a:srgbClr val="EF9D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48640" y="383133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43000" y="3776472"/>
            <a:ext cx="9692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Development  —  </a:t>
            </a:r>
            <a:r>
              <a:rPr lang="en-US" sz="13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Securing funding and sustaining operations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4672584"/>
            <a:ext cx="384048" cy="384048"/>
          </a:xfrm>
          <a:prstGeom prst="ellipse">
            <a:avLst/>
          </a:prstGeom>
          <a:solidFill>
            <a:srgbClr val="1388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46725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43000" y="4617720"/>
            <a:ext cx="9692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Advocacy  —  </a:t>
            </a:r>
            <a:r>
              <a:rPr lang="en-US" sz="13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Championing youth needs at all levels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5513832"/>
            <a:ext cx="384048" cy="384048"/>
          </a:xfrm>
          <a:prstGeom prst="ellipse">
            <a:avLst/>
          </a:prstGeom>
          <a:solidFill>
            <a:srgbClr val="99CE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8640" y="551383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43000" y="5458968"/>
            <a:ext cx="9692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Management &amp; Administration  —  </a:t>
            </a:r>
            <a:r>
              <a:rPr lang="en-US" sz="135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Leading operations with accountability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F9D1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GROUP DISCUSSION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167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/>
              <a:t>Discussion Points</a:t>
            </a:r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11091672" cy="3291840"/>
          </a:xfrm>
          <a:prstGeom prst="roundRect">
            <a:avLst>
              <a:gd name="adj" fmla="val 2222"/>
            </a:avLst>
          </a:prstGeom>
          <a:solidFill>
            <a:srgbClr val="F1F6F8"/>
          </a:solidFill>
          <a:ln/>
          <a:effectLst>
            <a:outerShdw blurRad="76200" dist="25400" dir="5400000" algn="bl" rotWithShape="0">
              <a:srgbClr val="888888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2526632"/>
            <a:ext cx="10360152" cy="2502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resources or support do you need to strengthen your ACUs?</a:t>
            </a:r>
            <a:endParaRPr lang="en-U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Share information about successful programming to foster collaboration among YSBs. Be sure to name your YSB when you share.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80775E35-4D27-9A00-F7FA-5D96D147934A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6B6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Connecticut Youth Services Association  •  Understanding ACUs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38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2560" y="-1828800"/>
            <a:ext cx="5486400" cy="5486400"/>
          </a:xfrm>
          <a:prstGeom prst="ellipse">
            <a:avLst/>
          </a:prstGeom>
          <a:solidFill>
            <a:srgbClr val="0E6E97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2011680" y="4572000"/>
            <a:ext cx="3840480" cy="3840480"/>
          </a:xfrm>
          <a:prstGeom prst="ellipse">
            <a:avLst/>
          </a:prstGeom>
          <a:solidFill>
            <a:srgbClr val="99CE6A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651760"/>
            <a:ext cx="9144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640080" y="37490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 systems create stronger outcomes for youth.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C64605-9FB4-10C0-8EA5-189C987C1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5" y="187286"/>
            <a:ext cx="4829175" cy="17786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2278</Words>
  <Application>Microsoft Office PowerPoint</Application>
  <PresentationFormat>Widescreen</PresentationFormat>
  <Paragraphs>470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Montserrat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Kathryn Dube</cp:lastModifiedBy>
  <cp:revision>5</cp:revision>
  <dcterms:created xsi:type="dcterms:W3CDTF">2026-07-22T16:30:37Z</dcterms:created>
  <dcterms:modified xsi:type="dcterms:W3CDTF">2026-09-25T18:31:56Z</dcterms:modified>
</cp:coreProperties>
</file>