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4" r:id="rId4"/>
    <p:sldId id="265" r:id="rId5"/>
    <p:sldId id="270" r:id="rId6"/>
    <p:sldId id="266" r:id="rId7"/>
    <p:sldId id="271" r:id="rId8"/>
    <p:sldId id="272" r:id="rId9"/>
    <p:sldId id="267" r:id="rId10"/>
    <p:sldId id="263" r:id="rId11"/>
    <p:sldId id="268" r:id="rId12"/>
  </p:sldIdLst>
  <p:sldSz cx="18288000" cy="10287000"/>
  <p:notesSz cx="7010400" cy="9296400"/>
  <p:embeddedFontLs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Bold" panose="00000800000000000000" charset="0"/>
      <p:regular r:id="rId22"/>
    </p:embeddedFont>
    <p:embeddedFont>
      <p:font typeface="Montserrat Medium" panose="00000600000000000000" pitchFamily="2" charset="0"/>
      <p:regular r:id="rId23"/>
      <p:italic r:id="rId24"/>
    </p:embeddedFont>
    <p:embeddedFont>
      <p:font typeface="Montserrat Ultra-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B5FA75-01C4-4EC2-B8F1-F8B793A69A6E}" v="9" dt="2026-05-21T13:17:25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228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62CC8420-C7CB-4CF0-959B-657B8FA9B559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87C1AE61-C8EB-4688-8A48-A328A9F08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7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1AE61-C8EB-4688-8A48-A328A9F086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72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1AE61-C8EB-4688-8A48-A328A9F086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23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1AE61-C8EB-4688-8A48-A328A9F086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2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1AE61-C8EB-4688-8A48-A328A9F086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5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01219-70CC-B769-C956-A7F2FDE4F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CAB43B-FB96-3873-919C-231AA171E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0BE613-D73F-3846-D969-D3411A878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A6CDC-E40A-B06D-AA31-D19BAC201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1AE61-C8EB-4688-8A48-A328A9F086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1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18A95-1826-C991-3664-FB5DEF2A0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2E6CB1-434B-5631-362E-6FF577472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E01D72-B6A7-99B6-684F-1CC9EA147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199B6-44FB-98F2-203D-842C83AB1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1AE61-C8EB-4688-8A48-A328A9F086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87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99D63-148C-BDE5-34D2-FB81618DB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A06369-F861-73DF-223A-6107830A9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8FE43D-083F-291E-A801-BC08FC897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9ED9B-CF65-85AE-6873-26C5EF6EC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1AE61-C8EB-4688-8A48-A328A9F086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5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21DD6-9BEA-CE13-951A-87054AE4F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1D60AF-6CF2-2795-26D0-7C90D8020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2FAADA-FF4A-E8E1-6634-ACC621A8E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B2102-72B0-7724-2CFF-BA0C97DC9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1AE61-C8EB-4688-8A48-A328A9F086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9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53D8E-B431-E849-6CBC-38AFAE7C9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A1889-B199-32B9-3700-2AE303683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55BF02-263F-CE27-6C32-D5D04DD74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B0BF6-26AF-A6AE-526E-935708993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1AE61-C8EB-4688-8A48-A328A9F086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64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8C7B9-30AF-1B7D-C36D-E14AB52C8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50EDED-9384-4EE9-6996-753317E1D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D68EC7-9910-536C-904E-13DB28773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AB31A-EF0B-5368-7FC7-E381872B4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1AE61-C8EB-4688-8A48-A328A9F086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85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3809C-C7C4-8FA2-4A7B-078A14905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84E67-A476-7082-E401-BDCB1806EC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1D24BA-5319-01CE-5A2D-30300E52D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6AD6A-A131-C57C-0B15-D6E81BF66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1AE61-C8EB-4688-8A48-A328A9F086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tyouthservices.org/resource_library/webinar-youth-diversion-team-overview-for-referring-agenci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hdi.org/resource-library/trainings/intro-to-ohio-scales-for-youth-course-training" TargetMode="External"/><Relationship Id="rId4" Type="http://schemas.openxmlformats.org/officeDocument/2006/relationships/hyperlink" Target="https://ctyouthservices.org/resource_library/webinar-youth-diversion-team-overview-for-volunteers-team-member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Wx0rYygCyAnuYK9sJpd_knol7Wh56o0/view?usp=drive_li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Owner\OneDrive\Documents\2026%20New%20England%20Youth%20Diversion%20Summit%20Save%20the%20Dat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hcourtdiversion.org/summit/neyouthdiversionsumm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9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297" y="5985525"/>
            <a:ext cx="18377297" cy="486236"/>
            <a:chOff x="0" y="0"/>
            <a:chExt cx="4840111" cy="1280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0111" cy="128062"/>
            </a:xfrm>
            <a:custGeom>
              <a:avLst/>
              <a:gdLst/>
              <a:ahLst/>
              <a:cxnLst/>
              <a:rect l="l" t="t" r="r" b="b"/>
              <a:pathLst>
                <a:path w="4840111" h="128062">
                  <a:moveTo>
                    <a:pt x="0" y="0"/>
                  </a:moveTo>
                  <a:lnTo>
                    <a:pt x="4840111" y="0"/>
                  </a:lnTo>
                  <a:lnTo>
                    <a:pt x="4840111" y="128062"/>
                  </a:lnTo>
                  <a:lnTo>
                    <a:pt x="0" y="128062"/>
                  </a:lnTo>
                  <a:close/>
                </a:path>
              </a:pathLst>
            </a:custGeom>
            <a:solidFill>
              <a:srgbClr val="EF9D1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40111" cy="128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471761"/>
            <a:ext cx="18288000" cy="4205137"/>
            <a:chOff x="0" y="0"/>
            <a:chExt cx="4816593" cy="11075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107526"/>
            </a:xfrm>
            <a:custGeom>
              <a:avLst/>
              <a:gdLst/>
              <a:ahLst/>
              <a:cxnLst/>
              <a:rect l="l" t="t" r="r" b="b"/>
              <a:pathLst>
                <a:path w="4816592" h="1107526">
                  <a:moveTo>
                    <a:pt x="0" y="0"/>
                  </a:moveTo>
                  <a:lnTo>
                    <a:pt x="4816592" y="0"/>
                  </a:lnTo>
                  <a:lnTo>
                    <a:pt x="4816592" y="1107526"/>
                  </a:lnTo>
                  <a:lnTo>
                    <a:pt x="0" y="11075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4816593" cy="11075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245163" y="5823857"/>
            <a:ext cx="13708378" cy="5043541"/>
          </a:xfrm>
          <a:custGeom>
            <a:avLst/>
            <a:gdLst/>
            <a:ahLst/>
            <a:cxnLst/>
            <a:rect l="l" t="t" r="r" b="b"/>
            <a:pathLst>
              <a:path w="13708378" h="5043541">
                <a:moveTo>
                  <a:pt x="0" y="0"/>
                </a:moveTo>
                <a:lnTo>
                  <a:pt x="13708378" y="0"/>
                </a:lnTo>
                <a:lnTo>
                  <a:pt x="13708378" y="5043541"/>
                </a:lnTo>
                <a:lnTo>
                  <a:pt x="0" y="50435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49705" y="888812"/>
            <a:ext cx="17699292" cy="317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3"/>
              </a:lnSpc>
            </a:pPr>
            <a:endParaRPr dirty="0"/>
          </a:p>
          <a:p>
            <a:pPr algn="ctr">
              <a:lnSpc>
                <a:spcPts val="10376"/>
              </a:lnSpc>
            </a:pPr>
            <a:r>
              <a:rPr lang="en-US" sz="8719" b="1" spc="26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Statewide YDT meeting</a:t>
            </a:r>
          </a:p>
          <a:p>
            <a:pPr algn="ctr">
              <a:lnSpc>
                <a:spcPts val="10376"/>
              </a:lnSpc>
            </a:pPr>
            <a:r>
              <a:rPr lang="en-US" sz="6000" spc="2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May 21, </a:t>
            </a:r>
            <a:r>
              <a:rPr lang="en-US" sz="6000" spc="26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981200" y="571500"/>
            <a:ext cx="17584561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00"/>
              </a:lnSpc>
              <a:spcBef>
                <a:spcPct val="0"/>
              </a:spcBef>
            </a:pPr>
            <a:r>
              <a:rPr lang="en-US" sz="11900" b="1" dirty="0">
                <a:solidFill>
                  <a:srgbClr val="99CE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Open Discussion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3000" y="2650510"/>
            <a:ext cx="16752814" cy="4985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Montserrat Medium" panose="00000600000000000000" pitchFamily="2" charset="0"/>
                <a:cs typeface="Arial" panose="020B0604020202020204" pitchFamily="34" charset="0"/>
              </a:rPr>
              <a:t>Questions regarding new protocols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Montserrat Medium" panose="00000600000000000000" pitchFamily="2" charset="0"/>
                <a:cs typeface="Arial" panose="020B0604020202020204" pitchFamily="34" charset="0"/>
              </a:rPr>
              <a:t>Concerns or barriers/challenges in implementing new model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Montserrat Medium" panose="00000600000000000000" pitchFamily="2" charset="0"/>
                <a:cs typeface="Arial" panose="020B0604020202020204" pitchFamily="34" charset="0"/>
              </a:rPr>
              <a:t>Successes with new protocols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Montserrat Medium" panose="00000600000000000000" pitchFamily="2" charset="0"/>
                <a:cs typeface="Arial" panose="020B0604020202020204" pitchFamily="34" charset="0"/>
              </a:rPr>
              <a:t>Additional training requests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Montserrat Medium" panose="00000600000000000000" pitchFamily="2" charset="0"/>
                <a:cs typeface="Arial" panose="020B0604020202020204" pitchFamily="34" charset="0"/>
              </a:rPr>
              <a:t>Other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5C247-01AF-25AD-A7F1-7BDA37DC7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B559132-BB31-F5C1-BF37-19BF37ABDD0C}"/>
              </a:ext>
            </a:extLst>
          </p:cNvPr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733800F-2FCD-60DF-BE6E-F9EA286678EF}"/>
              </a:ext>
            </a:extLst>
          </p:cNvPr>
          <p:cNvSpPr txBox="1"/>
          <p:nvPr/>
        </p:nvSpPr>
        <p:spPr>
          <a:xfrm>
            <a:off x="4343400" y="1790700"/>
            <a:ext cx="11743315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900"/>
              </a:lnSpc>
              <a:spcBef>
                <a:spcPct val="0"/>
              </a:spcBef>
            </a:pPr>
            <a:r>
              <a:rPr lang="en-US" sz="11900" b="1" dirty="0">
                <a:solidFill>
                  <a:srgbClr val="99CE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Questions?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1B38DA8-E57E-1745-835E-F30AC6A88DFF}"/>
              </a:ext>
            </a:extLst>
          </p:cNvPr>
          <p:cNvSpPr/>
          <p:nvPr/>
        </p:nvSpPr>
        <p:spPr>
          <a:xfrm>
            <a:off x="14458445" y="809424"/>
            <a:ext cx="2800855" cy="2802023"/>
          </a:xfrm>
          <a:custGeom>
            <a:avLst/>
            <a:gdLst/>
            <a:ahLst/>
            <a:cxnLst/>
            <a:rect l="l" t="t" r="r" b="b"/>
            <a:pathLst>
              <a:path w="2800855" h="2802023">
                <a:moveTo>
                  <a:pt x="0" y="0"/>
                </a:moveTo>
                <a:lnTo>
                  <a:pt x="2800855" y="0"/>
                </a:lnTo>
                <a:lnTo>
                  <a:pt x="2800855" y="2802023"/>
                </a:lnTo>
                <a:lnTo>
                  <a:pt x="0" y="2802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AA3D3A9-4647-B7C4-3024-E9DB61E37027}"/>
              </a:ext>
            </a:extLst>
          </p:cNvPr>
          <p:cNvSpPr txBox="1"/>
          <p:nvPr/>
        </p:nvSpPr>
        <p:spPr>
          <a:xfrm>
            <a:off x="1363085" y="4303057"/>
            <a:ext cx="16752814" cy="180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6734" lvl="1" algn="l">
              <a:lnSpc>
                <a:spcPts val="7349"/>
              </a:lnSpc>
            </a:pPr>
            <a:r>
              <a:rPr lang="en-US" sz="5249" b="1" dirty="0">
                <a:latin typeface="Montserrat Bold"/>
                <a:ea typeface="Montserrat Bold"/>
                <a:cs typeface="Montserrat Bold"/>
                <a:sym typeface="Montserrat Bold"/>
              </a:rPr>
              <a:t>Feel free to email me with additional questions at: ebromley@ctyouthservices.org</a:t>
            </a:r>
          </a:p>
        </p:txBody>
      </p:sp>
    </p:spTree>
    <p:extLst>
      <p:ext uri="{BB962C8B-B14F-4D97-AF65-F5344CB8AC3E}">
        <p14:creationId xmlns:p14="http://schemas.microsoft.com/office/powerpoint/2010/main" val="330194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4689" y="0"/>
            <a:ext cx="834394" cy="10287000"/>
            <a:chOff x="0" y="0"/>
            <a:chExt cx="21975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434556" y="0"/>
            <a:ext cx="834394" cy="10287000"/>
            <a:chOff x="0" y="0"/>
            <a:chExt cx="219758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64689" y="1283889"/>
            <a:ext cx="18333639" cy="7722426"/>
            <a:chOff x="0" y="0"/>
            <a:chExt cx="5161214" cy="203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161214" cy="2033890"/>
            </a:xfrm>
            <a:custGeom>
              <a:avLst/>
              <a:gdLst/>
              <a:ahLst/>
              <a:cxnLst/>
              <a:rect l="l" t="t" r="r" b="b"/>
              <a:pathLst>
                <a:path w="5161214" h="2033890">
                  <a:moveTo>
                    <a:pt x="20148" y="0"/>
                  </a:moveTo>
                  <a:lnTo>
                    <a:pt x="5141066" y="0"/>
                  </a:lnTo>
                  <a:cubicBezTo>
                    <a:pt x="5146410" y="0"/>
                    <a:pt x="5151534" y="2123"/>
                    <a:pt x="5155313" y="5901"/>
                  </a:cubicBezTo>
                  <a:cubicBezTo>
                    <a:pt x="5159091" y="9680"/>
                    <a:pt x="5161214" y="14805"/>
                    <a:pt x="5161214" y="20148"/>
                  </a:cubicBezTo>
                  <a:lnTo>
                    <a:pt x="5161214" y="2013741"/>
                  </a:lnTo>
                  <a:cubicBezTo>
                    <a:pt x="5161214" y="2019085"/>
                    <a:pt x="5159091" y="2024210"/>
                    <a:pt x="5155313" y="2027988"/>
                  </a:cubicBezTo>
                  <a:cubicBezTo>
                    <a:pt x="5151534" y="2031767"/>
                    <a:pt x="5146410" y="2033890"/>
                    <a:pt x="5141066" y="2033890"/>
                  </a:cubicBezTo>
                  <a:lnTo>
                    <a:pt x="20148" y="2033890"/>
                  </a:lnTo>
                  <a:cubicBezTo>
                    <a:pt x="14805" y="2033890"/>
                    <a:pt x="9680" y="2031767"/>
                    <a:pt x="5901" y="2027988"/>
                  </a:cubicBezTo>
                  <a:cubicBezTo>
                    <a:pt x="2123" y="2024210"/>
                    <a:pt x="0" y="2019085"/>
                    <a:pt x="0" y="2013741"/>
                  </a:cubicBezTo>
                  <a:lnTo>
                    <a:pt x="0" y="20148"/>
                  </a:lnTo>
                  <a:cubicBezTo>
                    <a:pt x="0" y="14805"/>
                    <a:pt x="2123" y="9680"/>
                    <a:pt x="5901" y="5901"/>
                  </a:cubicBezTo>
                  <a:cubicBezTo>
                    <a:pt x="9680" y="2123"/>
                    <a:pt x="14805" y="0"/>
                    <a:pt x="20148" y="0"/>
                  </a:cubicBezTo>
                  <a:close/>
                </a:path>
              </a:pathLst>
            </a:custGeom>
            <a:solidFill>
              <a:srgbClr val="FCFC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5161214" cy="2100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0604" y="2061680"/>
            <a:ext cx="16906792" cy="5081055"/>
            <a:chOff x="0" y="152400"/>
            <a:chExt cx="22542390" cy="677474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52400"/>
              <a:ext cx="20313818" cy="1384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117"/>
                </a:lnSpc>
                <a:spcBef>
                  <a:spcPct val="0"/>
                </a:spcBef>
              </a:pPr>
              <a:r>
                <a:rPr lang="en-US" sz="8117" b="1" dirty="0">
                  <a:solidFill>
                    <a:srgbClr val="99CE6A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Agenda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05305" y="1876675"/>
              <a:ext cx="22337085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88036" lvl="1" indent="-394018" algn="l">
                <a:lnSpc>
                  <a:spcPts val="5110"/>
                </a:lnSpc>
                <a:buFont typeface="Arial"/>
                <a:buChar char="•"/>
              </a:pPr>
              <a:endParaRPr lang="en-US" sz="3650" b="1" dirty="0">
                <a:solidFill>
                  <a:srgbClr val="1388BC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05305" y="3998830"/>
              <a:ext cx="22337085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88036" lvl="1" indent="-394018" algn="l">
                <a:lnSpc>
                  <a:spcPts val="5110"/>
                </a:lnSpc>
                <a:buFont typeface="Arial"/>
                <a:buChar char="•"/>
              </a:pPr>
              <a:endParaRPr lang="en-US" sz="3650" b="1" dirty="0">
                <a:solidFill>
                  <a:srgbClr val="1388BC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05305" y="6118885"/>
              <a:ext cx="22337085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88036" lvl="1" indent="-394018" algn="l">
                <a:lnSpc>
                  <a:spcPts val="5110"/>
                </a:lnSpc>
                <a:buFont typeface="Arial"/>
                <a:buChar char="•"/>
              </a:pPr>
              <a:endParaRPr lang="en-US" sz="3650" b="1" dirty="0">
                <a:solidFill>
                  <a:srgbClr val="1388BC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52508" y="312970"/>
            <a:ext cx="182880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0"/>
              </a:lnSpc>
              <a:spcBef>
                <a:spcPct val="0"/>
              </a:spcBef>
            </a:pPr>
            <a:r>
              <a:rPr lang="en-US" sz="7100" b="1" dirty="0">
                <a:solidFill>
                  <a:srgbClr val="FCFC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6FE808-35EF-AAB1-47E4-6BA0E05EE378}"/>
              </a:ext>
            </a:extLst>
          </p:cNvPr>
          <p:cNvSpPr txBox="1"/>
          <p:nvPr/>
        </p:nvSpPr>
        <p:spPr>
          <a:xfrm>
            <a:off x="1295400" y="3100426"/>
            <a:ext cx="169926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571500">
              <a:buFont typeface="Arial" panose="020B0604020202020204" pitchFamily="34" charset="0"/>
              <a:buChar char="•"/>
            </a:pPr>
            <a:r>
              <a:rPr lang="en-US" sz="4400" dirty="0"/>
              <a:t>Update on training related to Diversion</a:t>
            </a:r>
          </a:p>
          <a:p>
            <a:pPr marL="1257300" lvl="2" indent="-571500">
              <a:buFont typeface="Arial" panose="020B0604020202020204" pitchFamily="34" charset="0"/>
              <a:buChar char="•"/>
            </a:pPr>
            <a:r>
              <a:rPr lang="en-US" sz="4400" dirty="0"/>
              <a:t>Update on DCF Diversion First RFP</a:t>
            </a:r>
          </a:p>
          <a:p>
            <a:pPr marL="1257300" lvl="2" indent="-571500">
              <a:buFont typeface="Arial" panose="020B0604020202020204" pitchFamily="34" charset="0"/>
              <a:buChar char="•"/>
            </a:pPr>
            <a:r>
              <a:rPr lang="en-US" sz="4400" dirty="0"/>
              <a:t>JJPOC Diversion Workgroup update</a:t>
            </a:r>
          </a:p>
          <a:p>
            <a:pPr marL="1257300" lvl="2" indent="-571500">
              <a:buFont typeface="Arial" panose="020B0604020202020204" pitchFamily="34" charset="0"/>
              <a:buChar char="•"/>
            </a:pPr>
            <a:r>
              <a:rPr lang="en-US" sz="4400" dirty="0"/>
              <a:t>Juvenile Court referral form</a:t>
            </a:r>
          </a:p>
          <a:p>
            <a:pPr marL="1257300" lvl="2" indent="-571500">
              <a:buFont typeface="Arial" panose="020B0604020202020204" pitchFamily="34" charset="0"/>
              <a:buChar char="•"/>
            </a:pPr>
            <a:r>
              <a:rPr lang="en-US" sz="4400" dirty="0"/>
              <a:t>DCF JRB Grant</a:t>
            </a:r>
          </a:p>
          <a:p>
            <a:pPr marL="1257300" lvl="2" indent="-571500">
              <a:buFont typeface="Arial" panose="020B0604020202020204" pitchFamily="34" charset="0"/>
              <a:buChar char="•"/>
            </a:pPr>
            <a:r>
              <a:rPr lang="en-US" sz="4400" dirty="0"/>
              <a:t>Data report</a:t>
            </a:r>
            <a:endParaRPr lang="en-US" sz="4000" dirty="0"/>
          </a:p>
          <a:p>
            <a:pPr marL="1257300" lvl="2" indent="-571500">
              <a:buFont typeface="Arial" panose="020B0604020202020204" pitchFamily="34" charset="0"/>
              <a:buChar char="•"/>
            </a:pPr>
            <a:r>
              <a:rPr lang="en-US" sz="4400" dirty="0"/>
              <a:t>Upcoming Regional conference opportunity</a:t>
            </a:r>
          </a:p>
          <a:p>
            <a:pPr marL="1257300" lvl="2" indent="-571500">
              <a:buFont typeface="Arial" panose="020B0604020202020204" pitchFamily="34" charset="0"/>
              <a:buChar char="•"/>
            </a:pPr>
            <a:r>
              <a:rPr lang="en-US" sz="4400" dirty="0"/>
              <a:t>Open Discussion – questions, challenges, successes, trends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61A38-0072-8E85-F047-6379B4702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2DBC4FD-A1C3-9269-6BC4-247E9B422CBD}"/>
              </a:ext>
            </a:extLst>
          </p:cNvPr>
          <p:cNvGrpSpPr/>
          <p:nvPr/>
        </p:nvGrpSpPr>
        <p:grpSpPr>
          <a:xfrm>
            <a:off x="-64689" y="0"/>
            <a:ext cx="834394" cy="10287000"/>
            <a:chOff x="0" y="0"/>
            <a:chExt cx="21975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7550608-6C4E-8783-C909-AD7C096DF122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48252D1-CF01-4B85-4D74-74900A6074EE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9BD3A01-EA0C-BBB9-0177-2949DD78821C}"/>
              </a:ext>
            </a:extLst>
          </p:cNvPr>
          <p:cNvGrpSpPr/>
          <p:nvPr/>
        </p:nvGrpSpPr>
        <p:grpSpPr>
          <a:xfrm>
            <a:off x="17434556" y="0"/>
            <a:ext cx="834394" cy="10287000"/>
            <a:chOff x="0" y="0"/>
            <a:chExt cx="219758" cy="270933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A390966-F400-A366-1BD7-3831B91418D5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5685D69-50EC-5B2B-8627-85DA7955CCD4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48F141C-4859-E93B-7644-9DF89FD98E64}"/>
              </a:ext>
            </a:extLst>
          </p:cNvPr>
          <p:cNvGrpSpPr/>
          <p:nvPr/>
        </p:nvGrpSpPr>
        <p:grpSpPr>
          <a:xfrm flipV="1">
            <a:off x="1781995" y="1792128"/>
            <a:ext cx="12924605" cy="487151"/>
            <a:chOff x="0" y="0"/>
            <a:chExt cx="5161214" cy="203389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2DB4E53-13D1-C122-51C0-B3612288DD21}"/>
                </a:ext>
              </a:extLst>
            </p:cNvPr>
            <p:cNvSpPr/>
            <p:nvPr/>
          </p:nvSpPr>
          <p:spPr>
            <a:xfrm>
              <a:off x="0" y="0"/>
              <a:ext cx="5161214" cy="2033890"/>
            </a:xfrm>
            <a:custGeom>
              <a:avLst/>
              <a:gdLst/>
              <a:ahLst/>
              <a:cxnLst/>
              <a:rect l="l" t="t" r="r" b="b"/>
              <a:pathLst>
                <a:path w="5161214" h="2033890">
                  <a:moveTo>
                    <a:pt x="20148" y="0"/>
                  </a:moveTo>
                  <a:lnTo>
                    <a:pt x="5141066" y="0"/>
                  </a:lnTo>
                  <a:cubicBezTo>
                    <a:pt x="5146410" y="0"/>
                    <a:pt x="5151534" y="2123"/>
                    <a:pt x="5155313" y="5901"/>
                  </a:cubicBezTo>
                  <a:cubicBezTo>
                    <a:pt x="5159091" y="9680"/>
                    <a:pt x="5161214" y="14805"/>
                    <a:pt x="5161214" y="20148"/>
                  </a:cubicBezTo>
                  <a:lnTo>
                    <a:pt x="5161214" y="2013741"/>
                  </a:lnTo>
                  <a:cubicBezTo>
                    <a:pt x="5161214" y="2019085"/>
                    <a:pt x="5159091" y="2024210"/>
                    <a:pt x="5155313" y="2027988"/>
                  </a:cubicBezTo>
                  <a:cubicBezTo>
                    <a:pt x="5151534" y="2031767"/>
                    <a:pt x="5146410" y="2033890"/>
                    <a:pt x="5141066" y="2033890"/>
                  </a:cubicBezTo>
                  <a:lnTo>
                    <a:pt x="20148" y="2033890"/>
                  </a:lnTo>
                  <a:cubicBezTo>
                    <a:pt x="14805" y="2033890"/>
                    <a:pt x="9680" y="2031767"/>
                    <a:pt x="5901" y="2027988"/>
                  </a:cubicBezTo>
                  <a:cubicBezTo>
                    <a:pt x="2123" y="2024210"/>
                    <a:pt x="0" y="2019085"/>
                    <a:pt x="0" y="2013741"/>
                  </a:cubicBezTo>
                  <a:lnTo>
                    <a:pt x="0" y="20148"/>
                  </a:lnTo>
                  <a:cubicBezTo>
                    <a:pt x="0" y="14805"/>
                    <a:pt x="2123" y="9680"/>
                    <a:pt x="5901" y="5901"/>
                  </a:cubicBezTo>
                  <a:cubicBezTo>
                    <a:pt x="9680" y="2123"/>
                    <a:pt x="14805" y="0"/>
                    <a:pt x="20148" y="0"/>
                  </a:cubicBezTo>
                  <a:close/>
                </a:path>
              </a:pathLst>
            </a:custGeom>
            <a:solidFill>
              <a:srgbClr val="FCFC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E7533D9-BBA4-899A-8485-337FCDA615EE}"/>
                </a:ext>
              </a:extLst>
            </p:cNvPr>
            <p:cNvSpPr txBox="1"/>
            <p:nvPr/>
          </p:nvSpPr>
          <p:spPr>
            <a:xfrm>
              <a:off x="0" y="-66675"/>
              <a:ext cx="5161214" cy="2100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2023895A-60F2-C6ED-8EEF-C4A1F8106BB7}"/>
              </a:ext>
            </a:extLst>
          </p:cNvPr>
          <p:cNvSpPr txBox="1"/>
          <p:nvPr/>
        </p:nvSpPr>
        <p:spPr>
          <a:xfrm>
            <a:off x="1186902" y="753382"/>
            <a:ext cx="1523536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7"/>
              </a:lnSpc>
              <a:spcBef>
                <a:spcPct val="0"/>
              </a:spcBef>
            </a:pPr>
            <a:r>
              <a:rPr lang="en-US" sz="8117" b="1" dirty="0">
                <a:solidFill>
                  <a:srgbClr val="99CE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Training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945016A-24DD-6CB2-9AD0-4275AA37E4C8}"/>
              </a:ext>
            </a:extLst>
          </p:cNvPr>
          <p:cNvSpPr txBox="1"/>
          <p:nvPr/>
        </p:nvSpPr>
        <p:spPr>
          <a:xfrm>
            <a:off x="1270641" y="1001509"/>
            <a:ext cx="15235364" cy="9285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Montserrat Medium" panose="00000600000000000000" pitchFamily="2" charset="0"/>
            </a:endParaRPr>
          </a:p>
          <a:p>
            <a:endParaRPr lang="en-US" sz="3000" b="1" u="sng" dirty="0">
              <a:latin typeface="Montserrat Medium" panose="000006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Upcoming scheduled Training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/>
              <a:t>YDT Training (4 days)</a:t>
            </a:r>
          </a:p>
          <a:p>
            <a:pPr lvl="2"/>
            <a:r>
              <a:rPr lang="en-US" sz="3600" dirty="0"/>
              <a:t>	6/16, 6/17, 6/23 and 6/24 Location TBD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/>
              <a:t>RJ 101 and 201 (virtual)</a:t>
            </a:r>
          </a:p>
          <a:p>
            <a:pPr lvl="2"/>
            <a:r>
              <a:rPr lang="en-US" sz="3600" dirty="0"/>
              <a:t>	8/18 and 8/20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/>
              <a:t>Victim Engagement (2 days)</a:t>
            </a:r>
          </a:p>
          <a:p>
            <a:pPr lvl="2"/>
            <a:r>
              <a:rPr lang="en-US" sz="3600" dirty="0"/>
              <a:t>	9/15 and 9/16 (location TBD)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ON-DEMAND Training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Training for Referring Agencies – CYSA website -</a:t>
            </a:r>
            <a:r>
              <a:rPr lang="en-US" sz="3600" b="1" u="sng" dirty="0">
                <a:hlinkClick r:id="rId3"/>
              </a:rPr>
              <a:t>On-Demand Webinar: Youth Diversion Team Overview for Referring Agencies </a:t>
            </a:r>
            <a:endParaRPr lang="en-US" sz="36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Training for Team members and Volunteers – </a:t>
            </a:r>
            <a:r>
              <a:rPr lang="en-US" sz="3600" b="1" dirty="0">
                <a:hlinkClick r:id="rId4"/>
              </a:rPr>
              <a:t>Webinar: Youth Diversion Team Overview for Volunteers &amp; Team Members - CT Youth Services Association</a:t>
            </a:r>
            <a:endParaRPr lang="en-US" sz="3600" b="1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OHIO Scales Training through CHDI - </a:t>
            </a:r>
            <a:r>
              <a:rPr lang="en-US" sz="3600" b="1" u="sng" dirty="0">
                <a:hlinkClick r:id="rId5"/>
              </a:rPr>
              <a:t>On-Demand - OHIO Scales Training</a:t>
            </a:r>
            <a:endParaRPr lang="en-US" sz="3600" dirty="0"/>
          </a:p>
          <a:p>
            <a:pPr marL="394018" lvl="1" algn="l">
              <a:lnSpc>
                <a:spcPts val="5110"/>
              </a:lnSpc>
            </a:pPr>
            <a:endParaRPr lang="en-US" sz="3650" b="1" dirty="0">
              <a:solidFill>
                <a:srgbClr val="1388B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F670C39-372F-406D-7BC9-51AD88E8922D}"/>
              </a:ext>
            </a:extLst>
          </p:cNvPr>
          <p:cNvSpPr txBox="1"/>
          <p:nvPr/>
        </p:nvSpPr>
        <p:spPr>
          <a:xfrm>
            <a:off x="352508" y="265345"/>
            <a:ext cx="182880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0"/>
              </a:lnSpc>
              <a:spcBef>
                <a:spcPct val="0"/>
              </a:spcBef>
            </a:pPr>
            <a:r>
              <a:rPr lang="en-US" sz="7100" b="1" dirty="0">
                <a:solidFill>
                  <a:srgbClr val="FCFC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982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DAF1F-6A82-FC20-0546-FB060D816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597F2B1-FEA2-AF05-3029-BDF98B38AED6}"/>
              </a:ext>
            </a:extLst>
          </p:cNvPr>
          <p:cNvGrpSpPr/>
          <p:nvPr/>
        </p:nvGrpSpPr>
        <p:grpSpPr>
          <a:xfrm>
            <a:off x="-64689" y="0"/>
            <a:ext cx="834394" cy="10287000"/>
            <a:chOff x="0" y="0"/>
            <a:chExt cx="21975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9EE588F-1E9B-F9F8-C059-3F043CC3B01D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92860A1-A728-BB10-87B3-312ACDD9B374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5275A37-1200-34A6-DC87-E1AFA7BB45E2}"/>
              </a:ext>
            </a:extLst>
          </p:cNvPr>
          <p:cNvGrpSpPr/>
          <p:nvPr/>
        </p:nvGrpSpPr>
        <p:grpSpPr>
          <a:xfrm>
            <a:off x="17434556" y="0"/>
            <a:ext cx="834394" cy="10287000"/>
            <a:chOff x="0" y="0"/>
            <a:chExt cx="219758" cy="270933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416D168-0BA2-2205-BB0D-51F4423F04AB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717EEDA-B4CA-CCC4-BE87-7099E2135805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BF191D22-6CB3-4BFC-7D9C-905DE77FFC06}"/>
              </a:ext>
            </a:extLst>
          </p:cNvPr>
          <p:cNvGrpSpPr/>
          <p:nvPr/>
        </p:nvGrpSpPr>
        <p:grpSpPr>
          <a:xfrm flipV="1">
            <a:off x="1781995" y="1792128"/>
            <a:ext cx="12924605" cy="487151"/>
            <a:chOff x="0" y="0"/>
            <a:chExt cx="5161214" cy="203389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45F071C-D427-4AEB-069E-3B9F0840E97D}"/>
                </a:ext>
              </a:extLst>
            </p:cNvPr>
            <p:cNvSpPr/>
            <p:nvPr/>
          </p:nvSpPr>
          <p:spPr>
            <a:xfrm>
              <a:off x="0" y="0"/>
              <a:ext cx="5161214" cy="2033890"/>
            </a:xfrm>
            <a:custGeom>
              <a:avLst/>
              <a:gdLst/>
              <a:ahLst/>
              <a:cxnLst/>
              <a:rect l="l" t="t" r="r" b="b"/>
              <a:pathLst>
                <a:path w="5161214" h="2033890">
                  <a:moveTo>
                    <a:pt x="20148" y="0"/>
                  </a:moveTo>
                  <a:lnTo>
                    <a:pt x="5141066" y="0"/>
                  </a:lnTo>
                  <a:cubicBezTo>
                    <a:pt x="5146410" y="0"/>
                    <a:pt x="5151534" y="2123"/>
                    <a:pt x="5155313" y="5901"/>
                  </a:cubicBezTo>
                  <a:cubicBezTo>
                    <a:pt x="5159091" y="9680"/>
                    <a:pt x="5161214" y="14805"/>
                    <a:pt x="5161214" y="20148"/>
                  </a:cubicBezTo>
                  <a:lnTo>
                    <a:pt x="5161214" y="2013741"/>
                  </a:lnTo>
                  <a:cubicBezTo>
                    <a:pt x="5161214" y="2019085"/>
                    <a:pt x="5159091" y="2024210"/>
                    <a:pt x="5155313" y="2027988"/>
                  </a:cubicBezTo>
                  <a:cubicBezTo>
                    <a:pt x="5151534" y="2031767"/>
                    <a:pt x="5146410" y="2033890"/>
                    <a:pt x="5141066" y="2033890"/>
                  </a:cubicBezTo>
                  <a:lnTo>
                    <a:pt x="20148" y="2033890"/>
                  </a:lnTo>
                  <a:cubicBezTo>
                    <a:pt x="14805" y="2033890"/>
                    <a:pt x="9680" y="2031767"/>
                    <a:pt x="5901" y="2027988"/>
                  </a:cubicBezTo>
                  <a:cubicBezTo>
                    <a:pt x="2123" y="2024210"/>
                    <a:pt x="0" y="2019085"/>
                    <a:pt x="0" y="2013741"/>
                  </a:cubicBezTo>
                  <a:lnTo>
                    <a:pt x="0" y="20148"/>
                  </a:lnTo>
                  <a:cubicBezTo>
                    <a:pt x="0" y="14805"/>
                    <a:pt x="2123" y="9680"/>
                    <a:pt x="5901" y="5901"/>
                  </a:cubicBezTo>
                  <a:cubicBezTo>
                    <a:pt x="9680" y="2123"/>
                    <a:pt x="14805" y="0"/>
                    <a:pt x="20148" y="0"/>
                  </a:cubicBezTo>
                  <a:close/>
                </a:path>
              </a:pathLst>
            </a:custGeom>
            <a:solidFill>
              <a:srgbClr val="FCFC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935F0DE3-5594-F5F2-C99B-DC22CC6CE30B}"/>
                </a:ext>
              </a:extLst>
            </p:cNvPr>
            <p:cNvSpPr txBox="1"/>
            <p:nvPr/>
          </p:nvSpPr>
          <p:spPr>
            <a:xfrm>
              <a:off x="0" y="-66675"/>
              <a:ext cx="5161214" cy="2100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DA44CD49-5A2A-DDAA-2B16-854C8D5A7E47}"/>
              </a:ext>
            </a:extLst>
          </p:cNvPr>
          <p:cNvSpPr txBox="1"/>
          <p:nvPr/>
        </p:nvSpPr>
        <p:spPr>
          <a:xfrm>
            <a:off x="1186902" y="753382"/>
            <a:ext cx="1523536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7"/>
              </a:lnSpc>
              <a:spcBef>
                <a:spcPct val="0"/>
              </a:spcBef>
            </a:pPr>
            <a:r>
              <a:rPr lang="en-US" sz="8117" b="1" dirty="0">
                <a:solidFill>
                  <a:srgbClr val="99CE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Diversion First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5FD83E5-082C-F898-F574-D2972B3BD5E0}"/>
              </a:ext>
            </a:extLst>
          </p:cNvPr>
          <p:cNvSpPr txBox="1"/>
          <p:nvPr/>
        </p:nvSpPr>
        <p:spPr>
          <a:xfrm>
            <a:off x="1169181" y="2485846"/>
            <a:ext cx="159258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>
                <a:latin typeface="Montserrat Medium" panose="00000600000000000000" pitchFamily="2" charset="0"/>
              </a:rPr>
              <a:t>DCF Diversion First– access to diversion for communities with no current access to diversion – approximately 32 towns included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>
                <a:latin typeface="Montserrat Medium" panose="00000600000000000000" pitchFamily="2" charset="0"/>
              </a:rPr>
              <a:t>Wheeler is contracted for 2 sites and the Village is contracted for the third sight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>
                <a:latin typeface="Montserrat Medium" panose="00000600000000000000" pitchFamily="2" charset="0"/>
              </a:rPr>
              <a:t>Both agencies are currently having staff trained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>
                <a:latin typeface="Montserrat Medium" panose="00000600000000000000" pitchFamily="2" charset="0"/>
              </a:rPr>
              <a:t>Will likely begin seeing clients in June</a:t>
            </a:r>
            <a:endParaRPr lang="en-US" sz="4000" dirty="0">
              <a:latin typeface="Montserrat Medium" panose="00000600000000000000" pitchFamily="2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B377FE9-3A0F-3911-5DD6-8F63CE61DD04}"/>
              </a:ext>
            </a:extLst>
          </p:cNvPr>
          <p:cNvSpPr txBox="1"/>
          <p:nvPr/>
        </p:nvSpPr>
        <p:spPr>
          <a:xfrm>
            <a:off x="352508" y="265345"/>
            <a:ext cx="182880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0"/>
              </a:lnSpc>
              <a:spcBef>
                <a:spcPct val="0"/>
              </a:spcBef>
            </a:pPr>
            <a:r>
              <a:rPr lang="en-US" sz="7100" b="1" dirty="0">
                <a:solidFill>
                  <a:srgbClr val="FCFC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81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BF5EF-F227-1E5D-AD2D-91AC5BA62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9F0A7F6-6AD8-C541-6890-FE1BFF8FAFBB}"/>
              </a:ext>
            </a:extLst>
          </p:cNvPr>
          <p:cNvGrpSpPr/>
          <p:nvPr/>
        </p:nvGrpSpPr>
        <p:grpSpPr>
          <a:xfrm>
            <a:off x="-64689" y="0"/>
            <a:ext cx="834394" cy="10287000"/>
            <a:chOff x="0" y="0"/>
            <a:chExt cx="21975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1AD5A7F-92D6-D6AF-0F52-8E17D505139A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85A44C9-0A59-AA17-5610-DA88065551AA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FFC4069-0D25-827B-13A0-2285894EEAF4}"/>
              </a:ext>
            </a:extLst>
          </p:cNvPr>
          <p:cNvGrpSpPr/>
          <p:nvPr/>
        </p:nvGrpSpPr>
        <p:grpSpPr>
          <a:xfrm>
            <a:off x="17434556" y="0"/>
            <a:ext cx="834394" cy="10287000"/>
            <a:chOff x="0" y="0"/>
            <a:chExt cx="219758" cy="270933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D023FBA-F7BD-3443-C5FA-774E183A666E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678DD28-1B40-019B-4E81-4684CF5F1DCC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EC415264-6DF3-4D42-B5B9-FAF7BC85D70A}"/>
              </a:ext>
            </a:extLst>
          </p:cNvPr>
          <p:cNvGrpSpPr/>
          <p:nvPr/>
        </p:nvGrpSpPr>
        <p:grpSpPr>
          <a:xfrm flipV="1">
            <a:off x="1781995" y="1792128"/>
            <a:ext cx="12924605" cy="487151"/>
            <a:chOff x="0" y="0"/>
            <a:chExt cx="5161214" cy="203389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EA7CD25-7FB9-7C95-60AC-139EF05A1C89}"/>
                </a:ext>
              </a:extLst>
            </p:cNvPr>
            <p:cNvSpPr/>
            <p:nvPr/>
          </p:nvSpPr>
          <p:spPr>
            <a:xfrm>
              <a:off x="0" y="0"/>
              <a:ext cx="5161214" cy="2033890"/>
            </a:xfrm>
            <a:custGeom>
              <a:avLst/>
              <a:gdLst/>
              <a:ahLst/>
              <a:cxnLst/>
              <a:rect l="l" t="t" r="r" b="b"/>
              <a:pathLst>
                <a:path w="5161214" h="2033890">
                  <a:moveTo>
                    <a:pt x="20148" y="0"/>
                  </a:moveTo>
                  <a:lnTo>
                    <a:pt x="5141066" y="0"/>
                  </a:lnTo>
                  <a:cubicBezTo>
                    <a:pt x="5146410" y="0"/>
                    <a:pt x="5151534" y="2123"/>
                    <a:pt x="5155313" y="5901"/>
                  </a:cubicBezTo>
                  <a:cubicBezTo>
                    <a:pt x="5159091" y="9680"/>
                    <a:pt x="5161214" y="14805"/>
                    <a:pt x="5161214" y="20148"/>
                  </a:cubicBezTo>
                  <a:lnTo>
                    <a:pt x="5161214" y="2013741"/>
                  </a:lnTo>
                  <a:cubicBezTo>
                    <a:pt x="5161214" y="2019085"/>
                    <a:pt x="5159091" y="2024210"/>
                    <a:pt x="5155313" y="2027988"/>
                  </a:cubicBezTo>
                  <a:cubicBezTo>
                    <a:pt x="5151534" y="2031767"/>
                    <a:pt x="5146410" y="2033890"/>
                    <a:pt x="5141066" y="2033890"/>
                  </a:cubicBezTo>
                  <a:lnTo>
                    <a:pt x="20148" y="2033890"/>
                  </a:lnTo>
                  <a:cubicBezTo>
                    <a:pt x="14805" y="2033890"/>
                    <a:pt x="9680" y="2031767"/>
                    <a:pt x="5901" y="2027988"/>
                  </a:cubicBezTo>
                  <a:cubicBezTo>
                    <a:pt x="2123" y="2024210"/>
                    <a:pt x="0" y="2019085"/>
                    <a:pt x="0" y="2013741"/>
                  </a:cubicBezTo>
                  <a:lnTo>
                    <a:pt x="0" y="20148"/>
                  </a:lnTo>
                  <a:cubicBezTo>
                    <a:pt x="0" y="14805"/>
                    <a:pt x="2123" y="9680"/>
                    <a:pt x="5901" y="5901"/>
                  </a:cubicBezTo>
                  <a:cubicBezTo>
                    <a:pt x="9680" y="2123"/>
                    <a:pt x="14805" y="0"/>
                    <a:pt x="20148" y="0"/>
                  </a:cubicBezTo>
                  <a:close/>
                </a:path>
              </a:pathLst>
            </a:custGeom>
            <a:solidFill>
              <a:srgbClr val="FCFC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47889DE4-7043-FF4B-8597-075DF6BA4A4E}"/>
                </a:ext>
              </a:extLst>
            </p:cNvPr>
            <p:cNvSpPr txBox="1"/>
            <p:nvPr/>
          </p:nvSpPr>
          <p:spPr>
            <a:xfrm>
              <a:off x="0" y="-66675"/>
              <a:ext cx="5161214" cy="2100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3849C2FE-CC24-9D3F-6AD9-88CD97D8BC46}"/>
              </a:ext>
            </a:extLst>
          </p:cNvPr>
          <p:cNvSpPr txBox="1"/>
          <p:nvPr/>
        </p:nvSpPr>
        <p:spPr>
          <a:xfrm>
            <a:off x="1186902" y="753382"/>
            <a:ext cx="1523536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7"/>
              </a:lnSpc>
              <a:spcBef>
                <a:spcPct val="0"/>
              </a:spcBef>
            </a:pPr>
            <a:r>
              <a:rPr lang="en-US" sz="8117" b="1" dirty="0">
                <a:solidFill>
                  <a:srgbClr val="99CE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JJPOC Update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D86C777-A9CD-4023-EF4B-88CD741092E8}"/>
              </a:ext>
            </a:extLst>
          </p:cNvPr>
          <p:cNvSpPr txBox="1"/>
          <p:nvPr/>
        </p:nvSpPr>
        <p:spPr>
          <a:xfrm>
            <a:off x="1131882" y="1757572"/>
            <a:ext cx="15925800" cy="8802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b="1" dirty="0">
                <a:latin typeface="Montserrat Medium" panose="00000600000000000000" pitchFamily="2" charset="0"/>
              </a:rPr>
              <a:t>Universal Police Policy for Diversion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Montserrat Medium" panose="00000600000000000000" pitchFamily="2" charset="0"/>
              </a:rPr>
              <a:t>Current status of policy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Montserrat Medium" panose="00000600000000000000" pitchFamily="2" charset="0"/>
              </a:rPr>
              <a:t>POST-C created an internal working group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Montserrat Medium" panose="00000600000000000000" pitchFamily="2" charset="0"/>
              </a:rPr>
              <a:t>Minor tweaks to recommendation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Montserrat Medium" panose="00000600000000000000" pitchFamily="2" charset="0"/>
              </a:rPr>
              <a:t>Still discussing issue of data sharing between communities/common database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Montserrat Medium" panose="00000600000000000000" pitchFamily="2" charset="0"/>
              </a:rPr>
              <a:t>Created a curriculum subcommittee to review the current academy juvenile curriculum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Montserrat Medium" panose="00000600000000000000" pitchFamily="2" charset="0"/>
              </a:rPr>
              <a:t>Final policy will not be approved until a revamp of the curriculum is made (both will be approved together)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b="1" dirty="0">
                <a:latin typeface="Montserrat Medium" panose="00000600000000000000" pitchFamily="2" charset="0"/>
              </a:rPr>
              <a:t>Youth And Police interactions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Montserrat Medium" panose="00000600000000000000" pitchFamily="2" charset="0"/>
              </a:rPr>
              <a:t>Curriculum being created for positive interactions between police and youth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800" dirty="0">
                <a:latin typeface="Montserrat Medium" panose="00000600000000000000" pitchFamily="2" charset="0"/>
              </a:rPr>
              <a:t>Small working group – in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Montserrat Medium" panose="00000600000000000000" pitchFamily="2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F5654B7-CF74-FE4D-51A4-438B184C15B9}"/>
              </a:ext>
            </a:extLst>
          </p:cNvPr>
          <p:cNvSpPr txBox="1"/>
          <p:nvPr/>
        </p:nvSpPr>
        <p:spPr>
          <a:xfrm>
            <a:off x="352508" y="265345"/>
            <a:ext cx="182880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0"/>
              </a:lnSpc>
              <a:spcBef>
                <a:spcPct val="0"/>
              </a:spcBef>
            </a:pPr>
            <a:r>
              <a:rPr lang="en-US" sz="7100" b="1" dirty="0">
                <a:solidFill>
                  <a:srgbClr val="FCFC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89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63F7E-C8F0-BBE4-7A76-F73374B2A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C1DD22E-1B5B-9362-B656-88E66D9D1824}"/>
              </a:ext>
            </a:extLst>
          </p:cNvPr>
          <p:cNvGrpSpPr/>
          <p:nvPr/>
        </p:nvGrpSpPr>
        <p:grpSpPr>
          <a:xfrm>
            <a:off x="-64689" y="0"/>
            <a:ext cx="834394" cy="10287000"/>
            <a:chOff x="0" y="0"/>
            <a:chExt cx="21975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A21CAC6-0449-48EF-B614-8FED4FCB060A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FCF3EF7-9B73-48F2-10A7-A8C04E2F4528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4BBF61A-FF25-97E4-EB64-DFB0A41D3D4C}"/>
              </a:ext>
            </a:extLst>
          </p:cNvPr>
          <p:cNvGrpSpPr/>
          <p:nvPr/>
        </p:nvGrpSpPr>
        <p:grpSpPr>
          <a:xfrm>
            <a:off x="17434556" y="0"/>
            <a:ext cx="834394" cy="10287000"/>
            <a:chOff x="0" y="0"/>
            <a:chExt cx="219758" cy="270933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9483468-C7AC-2DE1-CB8C-A9D783B6B4AA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CEC0B1A-4E81-149C-0DCA-35971DE8EFF2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50FC7551-B9B8-B3F7-CCEF-E13A9E2CD74A}"/>
              </a:ext>
            </a:extLst>
          </p:cNvPr>
          <p:cNvGrpSpPr/>
          <p:nvPr/>
        </p:nvGrpSpPr>
        <p:grpSpPr>
          <a:xfrm>
            <a:off x="935409" y="2324100"/>
            <a:ext cx="16127589" cy="6820722"/>
            <a:chOff x="0" y="0"/>
            <a:chExt cx="5161214" cy="203389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F243CF4-1764-A040-534D-9C6730CBC893}"/>
                </a:ext>
              </a:extLst>
            </p:cNvPr>
            <p:cNvSpPr/>
            <p:nvPr/>
          </p:nvSpPr>
          <p:spPr>
            <a:xfrm>
              <a:off x="0" y="0"/>
              <a:ext cx="5161214" cy="2033890"/>
            </a:xfrm>
            <a:custGeom>
              <a:avLst/>
              <a:gdLst/>
              <a:ahLst/>
              <a:cxnLst/>
              <a:rect l="l" t="t" r="r" b="b"/>
              <a:pathLst>
                <a:path w="5161214" h="2033890">
                  <a:moveTo>
                    <a:pt x="20148" y="0"/>
                  </a:moveTo>
                  <a:lnTo>
                    <a:pt x="5141066" y="0"/>
                  </a:lnTo>
                  <a:cubicBezTo>
                    <a:pt x="5146410" y="0"/>
                    <a:pt x="5151534" y="2123"/>
                    <a:pt x="5155313" y="5901"/>
                  </a:cubicBezTo>
                  <a:cubicBezTo>
                    <a:pt x="5159091" y="9680"/>
                    <a:pt x="5161214" y="14805"/>
                    <a:pt x="5161214" y="20148"/>
                  </a:cubicBezTo>
                  <a:lnTo>
                    <a:pt x="5161214" y="2013741"/>
                  </a:lnTo>
                  <a:cubicBezTo>
                    <a:pt x="5161214" y="2019085"/>
                    <a:pt x="5159091" y="2024210"/>
                    <a:pt x="5155313" y="2027988"/>
                  </a:cubicBezTo>
                  <a:cubicBezTo>
                    <a:pt x="5151534" y="2031767"/>
                    <a:pt x="5146410" y="2033890"/>
                    <a:pt x="5141066" y="2033890"/>
                  </a:cubicBezTo>
                  <a:lnTo>
                    <a:pt x="20148" y="2033890"/>
                  </a:lnTo>
                  <a:cubicBezTo>
                    <a:pt x="14805" y="2033890"/>
                    <a:pt x="9680" y="2031767"/>
                    <a:pt x="5901" y="2027988"/>
                  </a:cubicBezTo>
                  <a:cubicBezTo>
                    <a:pt x="2123" y="2024210"/>
                    <a:pt x="0" y="2019085"/>
                    <a:pt x="0" y="2013741"/>
                  </a:cubicBezTo>
                  <a:lnTo>
                    <a:pt x="0" y="20148"/>
                  </a:lnTo>
                  <a:cubicBezTo>
                    <a:pt x="0" y="14805"/>
                    <a:pt x="2123" y="9680"/>
                    <a:pt x="5901" y="5901"/>
                  </a:cubicBezTo>
                  <a:cubicBezTo>
                    <a:pt x="9680" y="2123"/>
                    <a:pt x="14805" y="0"/>
                    <a:pt x="20148" y="0"/>
                  </a:cubicBezTo>
                  <a:close/>
                </a:path>
              </a:pathLst>
            </a:custGeom>
            <a:solidFill>
              <a:srgbClr val="FCFC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198C385D-5D90-87B6-3415-0CE403717D76}"/>
                </a:ext>
              </a:extLst>
            </p:cNvPr>
            <p:cNvSpPr txBox="1"/>
            <p:nvPr/>
          </p:nvSpPr>
          <p:spPr>
            <a:xfrm>
              <a:off x="0" y="-66675"/>
              <a:ext cx="5161214" cy="2100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3D978646-F420-CDE2-64BC-4BD6889BBEE8}"/>
              </a:ext>
            </a:extLst>
          </p:cNvPr>
          <p:cNvSpPr txBox="1"/>
          <p:nvPr/>
        </p:nvSpPr>
        <p:spPr>
          <a:xfrm>
            <a:off x="2117227" y="403336"/>
            <a:ext cx="15235364" cy="305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17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99CE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Juvenile Court Referral Form</a:t>
            </a:r>
          </a:p>
          <a:p>
            <a:pPr>
              <a:lnSpc>
                <a:spcPts val="8117"/>
              </a:lnSpc>
              <a:spcBef>
                <a:spcPct val="0"/>
              </a:spcBef>
            </a:pPr>
            <a:endParaRPr lang="en-US" sz="4400" b="1" dirty="0"/>
          </a:p>
          <a:p>
            <a:pPr>
              <a:lnSpc>
                <a:spcPts val="8117"/>
              </a:lnSpc>
              <a:spcBef>
                <a:spcPct val="0"/>
              </a:spcBef>
            </a:pPr>
            <a:endParaRPr lang="en-US" sz="6000" b="1" dirty="0">
              <a:solidFill>
                <a:srgbClr val="99CE6A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FF9B536-A163-A9A9-09F0-A7B03A051A4B}"/>
              </a:ext>
            </a:extLst>
          </p:cNvPr>
          <p:cNvSpPr txBox="1"/>
          <p:nvPr/>
        </p:nvSpPr>
        <p:spPr>
          <a:xfrm>
            <a:off x="352508" y="265345"/>
            <a:ext cx="182880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0"/>
              </a:lnSpc>
              <a:spcBef>
                <a:spcPct val="0"/>
              </a:spcBef>
            </a:pPr>
            <a:r>
              <a:rPr lang="en-US" sz="7100" b="1" dirty="0">
                <a:solidFill>
                  <a:srgbClr val="FCFC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8492A-FFF3-2D96-C32A-C4ACF4AC25E6}"/>
              </a:ext>
            </a:extLst>
          </p:cNvPr>
          <p:cNvSpPr txBox="1"/>
          <p:nvPr/>
        </p:nvSpPr>
        <p:spPr>
          <a:xfrm>
            <a:off x="1600200" y="1585857"/>
            <a:ext cx="15235364" cy="8608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CSSD has created a new referral form for diversion to the YDT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The form is meant to streamline and standardize the diversion referral process across all Juvenile Courts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The form will allow YDT staff to know what probation officer is making the referral, all the pertinent information needed and some additional basic information regarding the screening tool results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Probation officers should begin using this new form very soon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Additionally, there has been some discussion on the policy of returning cases to Juvenile Court and the parameters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Once an intake has occurred, the case cannot be returned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If you are having trouble engaging the youth or family, probation can help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If no engagement/communication prior to intake, you can discuss with probation officer to see if there is another diversion option they can use</a:t>
            </a:r>
          </a:p>
        </p:txBody>
      </p:sp>
    </p:spTree>
    <p:extLst>
      <p:ext uri="{BB962C8B-B14F-4D97-AF65-F5344CB8AC3E}">
        <p14:creationId xmlns:p14="http://schemas.microsoft.com/office/powerpoint/2010/main" val="365246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007FE-F0E2-81B2-EE37-AF3A50296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2AA2A10-1250-61B5-65EA-C70D5A389ACD}"/>
              </a:ext>
            </a:extLst>
          </p:cNvPr>
          <p:cNvGrpSpPr/>
          <p:nvPr/>
        </p:nvGrpSpPr>
        <p:grpSpPr>
          <a:xfrm>
            <a:off x="-64689" y="0"/>
            <a:ext cx="834394" cy="10287000"/>
            <a:chOff x="0" y="0"/>
            <a:chExt cx="21975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01167E0-B392-9857-DCC5-69D979CEA67C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14776B8-0369-DCB7-6D54-63D029DF202A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D089AE0-5EDA-3750-4B93-FD56180D918E}"/>
              </a:ext>
            </a:extLst>
          </p:cNvPr>
          <p:cNvGrpSpPr/>
          <p:nvPr/>
        </p:nvGrpSpPr>
        <p:grpSpPr>
          <a:xfrm>
            <a:off x="17434556" y="0"/>
            <a:ext cx="834394" cy="10287000"/>
            <a:chOff x="0" y="0"/>
            <a:chExt cx="219758" cy="270933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C9AF9DB-391D-0B6D-FCFE-BB6A57E443E0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7CEB65A-0F4D-7279-2833-6F6515507203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7146E8F-F04C-FA48-B489-31856CAFA0BD}"/>
              </a:ext>
            </a:extLst>
          </p:cNvPr>
          <p:cNvGrpSpPr/>
          <p:nvPr/>
        </p:nvGrpSpPr>
        <p:grpSpPr>
          <a:xfrm flipV="1">
            <a:off x="1781995" y="1792128"/>
            <a:ext cx="12924605" cy="487151"/>
            <a:chOff x="0" y="0"/>
            <a:chExt cx="5161214" cy="203389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7688B38-32F3-D822-73B8-C421293E1801}"/>
                </a:ext>
              </a:extLst>
            </p:cNvPr>
            <p:cNvSpPr/>
            <p:nvPr/>
          </p:nvSpPr>
          <p:spPr>
            <a:xfrm>
              <a:off x="0" y="0"/>
              <a:ext cx="5161214" cy="2033890"/>
            </a:xfrm>
            <a:custGeom>
              <a:avLst/>
              <a:gdLst/>
              <a:ahLst/>
              <a:cxnLst/>
              <a:rect l="l" t="t" r="r" b="b"/>
              <a:pathLst>
                <a:path w="5161214" h="2033890">
                  <a:moveTo>
                    <a:pt x="20148" y="0"/>
                  </a:moveTo>
                  <a:lnTo>
                    <a:pt x="5141066" y="0"/>
                  </a:lnTo>
                  <a:cubicBezTo>
                    <a:pt x="5146410" y="0"/>
                    <a:pt x="5151534" y="2123"/>
                    <a:pt x="5155313" y="5901"/>
                  </a:cubicBezTo>
                  <a:cubicBezTo>
                    <a:pt x="5159091" y="9680"/>
                    <a:pt x="5161214" y="14805"/>
                    <a:pt x="5161214" y="20148"/>
                  </a:cubicBezTo>
                  <a:lnTo>
                    <a:pt x="5161214" y="2013741"/>
                  </a:lnTo>
                  <a:cubicBezTo>
                    <a:pt x="5161214" y="2019085"/>
                    <a:pt x="5159091" y="2024210"/>
                    <a:pt x="5155313" y="2027988"/>
                  </a:cubicBezTo>
                  <a:cubicBezTo>
                    <a:pt x="5151534" y="2031767"/>
                    <a:pt x="5146410" y="2033890"/>
                    <a:pt x="5141066" y="2033890"/>
                  </a:cubicBezTo>
                  <a:lnTo>
                    <a:pt x="20148" y="2033890"/>
                  </a:lnTo>
                  <a:cubicBezTo>
                    <a:pt x="14805" y="2033890"/>
                    <a:pt x="9680" y="2031767"/>
                    <a:pt x="5901" y="2027988"/>
                  </a:cubicBezTo>
                  <a:cubicBezTo>
                    <a:pt x="2123" y="2024210"/>
                    <a:pt x="0" y="2019085"/>
                    <a:pt x="0" y="2013741"/>
                  </a:cubicBezTo>
                  <a:lnTo>
                    <a:pt x="0" y="20148"/>
                  </a:lnTo>
                  <a:cubicBezTo>
                    <a:pt x="0" y="14805"/>
                    <a:pt x="2123" y="9680"/>
                    <a:pt x="5901" y="5901"/>
                  </a:cubicBezTo>
                  <a:cubicBezTo>
                    <a:pt x="9680" y="2123"/>
                    <a:pt x="14805" y="0"/>
                    <a:pt x="20148" y="0"/>
                  </a:cubicBezTo>
                  <a:close/>
                </a:path>
              </a:pathLst>
            </a:custGeom>
            <a:solidFill>
              <a:srgbClr val="FCFC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CB7CA47-6401-9DCD-4DF4-9D14D182B56E}"/>
                </a:ext>
              </a:extLst>
            </p:cNvPr>
            <p:cNvSpPr txBox="1"/>
            <p:nvPr/>
          </p:nvSpPr>
          <p:spPr>
            <a:xfrm>
              <a:off x="0" y="-66675"/>
              <a:ext cx="5161214" cy="2100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545718AF-453D-7959-D91F-914A6BC0558A}"/>
              </a:ext>
            </a:extLst>
          </p:cNvPr>
          <p:cNvSpPr txBox="1"/>
          <p:nvPr/>
        </p:nvSpPr>
        <p:spPr>
          <a:xfrm>
            <a:off x="1186902" y="753382"/>
            <a:ext cx="15235364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99CE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DCF JRB Support and Enhancement Grant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EFF19D1-E140-D673-7A62-B38E0E974D12}"/>
              </a:ext>
            </a:extLst>
          </p:cNvPr>
          <p:cNvSpPr txBox="1"/>
          <p:nvPr/>
        </p:nvSpPr>
        <p:spPr>
          <a:xfrm>
            <a:off x="1181100" y="3296840"/>
            <a:ext cx="159258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Medium" panose="00000600000000000000" pitchFamily="2" charset="0"/>
              </a:rPr>
              <a:t>DCF JRB grant year-end closeout due in July (for CYSA sub-awardees)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Medium" panose="00000600000000000000" pitchFamily="2" charset="0"/>
              </a:rPr>
              <a:t>DCF JRB Grant applications (for those eligible) due later in June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Medium" panose="00000600000000000000" pitchFamily="2" charset="0"/>
              </a:rPr>
              <a:t>Observations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Montserrat Medium" panose="00000600000000000000" pitchFamily="2" charset="0"/>
              </a:rPr>
              <a:t>Audits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18D9D79-36E1-C085-537E-B70CA4C095C1}"/>
              </a:ext>
            </a:extLst>
          </p:cNvPr>
          <p:cNvSpPr txBox="1"/>
          <p:nvPr/>
        </p:nvSpPr>
        <p:spPr>
          <a:xfrm>
            <a:off x="352508" y="265345"/>
            <a:ext cx="182880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0"/>
              </a:lnSpc>
              <a:spcBef>
                <a:spcPct val="0"/>
              </a:spcBef>
            </a:pPr>
            <a:r>
              <a:rPr lang="en-US" sz="7100" b="1" dirty="0">
                <a:solidFill>
                  <a:srgbClr val="FCFC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77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87F4C-1B86-1585-5E3D-E68A3511F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3C1AF39-724F-DB74-9335-DB7B619FE74A}"/>
              </a:ext>
            </a:extLst>
          </p:cNvPr>
          <p:cNvGrpSpPr/>
          <p:nvPr/>
        </p:nvGrpSpPr>
        <p:grpSpPr>
          <a:xfrm>
            <a:off x="-64689" y="0"/>
            <a:ext cx="834394" cy="10287000"/>
            <a:chOff x="0" y="0"/>
            <a:chExt cx="21975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B446AAB-B243-CD8E-54ED-70FDFF483770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7670665-8523-1524-4566-32135398505C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51B8FA1-AC4A-3216-4DCD-6C8904330F5F}"/>
              </a:ext>
            </a:extLst>
          </p:cNvPr>
          <p:cNvGrpSpPr/>
          <p:nvPr/>
        </p:nvGrpSpPr>
        <p:grpSpPr>
          <a:xfrm>
            <a:off x="17434556" y="0"/>
            <a:ext cx="834394" cy="10287000"/>
            <a:chOff x="0" y="0"/>
            <a:chExt cx="219758" cy="270933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738A95F-D6DB-7257-9D9D-85CE1F5D16E6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2B931EE-C8AF-6630-1BB0-B626FAFDC3C8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3F8CF1AA-0875-C2F3-6D8C-2497BF673B8A}"/>
              </a:ext>
            </a:extLst>
          </p:cNvPr>
          <p:cNvGrpSpPr/>
          <p:nvPr/>
        </p:nvGrpSpPr>
        <p:grpSpPr>
          <a:xfrm flipV="1">
            <a:off x="1781995" y="1792128"/>
            <a:ext cx="12924605" cy="487151"/>
            <a:chOff x="0" y="0"/>
            <a:chExt cx="5161214" cy="203389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42A7A-A25E-2294-CB47-5219BDB4568A}"/>
                </a:ext>
              </a:extLst>
            </p:cNvPr>
            <p:cNvSpPr/>
            <p:nvPr/>
          </p:nvSpPr>
          <p:spPr>
            <a:xfrm>
              <a:off x="0" y="0"/>
              <a:ext cx="5161214" cy="2033890"/>
            </a:xfrm>
            <a:custGeom>
              <a:avLst/>
              <a:gdLst/>
              <a:ahLst/>
              <a:cxnLst/>
              <a:rect l="l" t="t" r="r" b="b"/>
              <a:pathLst>
                <a:path w="5161214" h="2033890">
                  <a:moveTo>
                    <a:pt x="20148" y="0"/>
                  </a:moveTo>
                  <a:lnTo>
                    <a:pt x="5141066" y="0"/>
                  </a:lnTo>
                  <a:cubicBezTo>
                    <a:pt x="5146410" y="0"/>
                    <a:pt x="5151534" y="2123"/>
                    <a:pt x="5155313" y="5901"/>
                  </a:cubicBezTo>
                  <a:cubicBezTo>
                    <a:pt x="5159091" y="9680"/>
                    <a:pt x="5161214" y="14805"/>
                    <a:pt x="5161214" y="20148"/>
                  </a:cubicBezTo>
                  <a:lnTo>
                    <a:pt x="5161214" y="2013741"/>
                  </a:lnTo>
                  <a:cubicBezTo>
                    <a:pt x="5161214" y="2019085"/>
                    <a:pt x="5159091" y="2024210"/>
                    <a:pt x="5155313" y="2027988"/>
                  </a:cubicBezTo>
                  <a:cubicBezTo>
                    <a:pt x="5151534" y="2031767"/>
                    <a:pt x="5146410" y="2033890"/>
                    <a:pt x="5141066" y="2033890"/>
                  </a:cubicBezTo>
                  <a:lnTo>
                    <a:pt x="20148" y="2033890"/>
                  </a:lnTo>
                  <a:cubicBezTo>
                    <a:pt x="14805" y="2033890"/>
                    <a:pt x="9680" y="2031767"/>
                    <a:pt x="5901" y="2027988"/>
                  </a:cubicBezTo>
                  <a:cubicBezTo>
                    <a:pt x="2123" y="2024210"/>
                    <a:pt x="0" y="2019085"/>
                    <a:pt x="0" y="2013741"/>
                  </a:cubicBezTo>
                  <a:lnTo>
                    <a:pt x="0" y="20148"/>
                  </a:lnTo>
                  <a:cubicBezTo>
                    <a:pt x="0" y="14805"/>
                    <a:pt x="2123" y="9680"/>
                    <a:pt x="5901" y="5901"/>
                  </a:cubicBezTo>
                  <a:cubicBezTo>
                    <a:pt x="9680" y="2123"/>
                    <a:pt x="14805" y="0"/>
                    <a:pt x="20148" y="0"/>
                  </a:cubicBezTo>
                  <a:close/>
                </a:path>
              </a:pathLst>
            </a:custGeom>
            <a:solidFill>
              <a:srgbClr val="FCFC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2273BC8-D183-6CF0-CB63-4751C7FBF27B}"/>
                </a:ext>
              </a:extLst>
            </p:cNvPr>
            <p:cNvSpPr txBox="1"/>
            <p:nvPr/>
          </p:nvSpPr>
          <p:spPr>
            <a:xfrm>
              <a:off x="0" y="-66675"/>
              <a:ext cx="5161214" cy="2100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6127954A-915B-4CA5-6EC2-B914ABC925BD}"/>
              </a:ext>
            </a:extLst>
          </p:cNvPr>
          <p:cNvSpPr txBox="1"/>
          <p:nvPr/>
        </p:nvSpPr>
        <p:spPr>
          <a:xfrm>
            <a:off x="1480904" y="1066484"/>
            <a:ext cx="1523536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7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99CE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Dillinger (DRAD) Data Report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728D7F8-BB5E-AE03-08B3-48D4B8480EC3}"/>
              </a:ext>
            </a:extLst>
          </p:cNvPr>
          <p:cNvSpPr txBox="1"/>
          <p:nvPr/>
        </p:nvSpPr>
        <p:spPr>
          <a:xfrm>
            <a:off x="1181100" y="3296840"/>
            <a:ext cx="1592580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5400" dirty="0">
                <a:latin typeface="Montserrat Medium" panose="00000600000000000000" pitchFamily="2" charset="0"/>
              </a:rPr>
              <a:t>Here is a Biennial report for FY24 and FY25 that was originally created for DCF/a legislative report that may be of interest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5400" u="sng" dirty="0">
                <a:hlinkClick r:id="rId3"/>
              </a:rPr>
              <a:t>Two Year Data Review 2023-2025</a:t>
            </a:r>
            <a:endParaRPr lang="en-US" sz="5400" dirty="0">
              <a:latin typeface="Montserrat Medium" panose="00000600000000000000" pitchFamily="2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7E6E2E4-109B-198A-0D7D-1B5CB6A1A3D3}"/>
              </a:ext>
            </a:extLst>
          </p:cNvPr>
          <p:cNvSpPr txBox="1"/>
          <p:nvPr/>
        </p:nvSpPr>
        <p:spPr>
          <a:xfrm>
            <a:off x="352508" y="265345"/>
            <a:ext cx="182880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0"/>
              </a:lnSpc>
              <a:spcBef>
                <a:spcPct val="0"/>
              </a:spcBef>
            </a:pPr>
            <a:r>
              <a:rPr lang="en-US" sz="7100" b="1" dirty="0">
                <a:solidFill>
                  <a:srgbClr val="FCFC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549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62DB4-F86A-4CF2-F7B1-EF875CE7A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96B45B5-9003-A46A-9000-95A616B2610F}"/>
              </a:ext>
            </a:extLst>
          </p:cNvPr>
          <p:cNvGrpSpPr/>
          <p:nvPr/>
        </p:nvGrpSpPr>
        <p:grpSpPr>
          <a:xfrm>
            <a:off x="-64689" y="0"/>
            <a:ext cx="834394" cy="10287000"/>
            <a:chOff x="0" y="0"/>
            <a:chExt cx="21975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308F517-2F7E-19CA-DACA-F77AA6748F71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FC6A5DD-070B-48E4-CAE8-065BA8A291C2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A4FF5B4-A8FC-0FBD-1F47-72944647704D}"/>
              </a:ext>
            </a:extLst>
          </p:cNvPr>
          <p:cNvGrpSpPr/>
          <p:nvPr/>
        </p:nvGrpSpPr>
        <p:grpSpPr>
          <a:xfrm>
            <a:off x="17434556" y="0"/>
            <a:ext cx="834394" cy="10287000"/>
            <a:chOff x="0" y="0"/>
            <a:chExt cx="219758" cy="270933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8AAD7B4-10D5-1009-02E3-8E38BE67D617}"/>
                </a:ext>
              </a:extLst>
            </p:cNvPr>
            <p:cNvSpPr/>
            <p:nvPr/>
          </p:nvSpPr>
          <p:spPr>
            <a:xfrm>
              <a:off x="0" y="0"/>
              <a:ext cx="219758" cy="2709333"/>
            </a:xfrm>
            <a:custGeom>
              <a:avLst/>
              <a:gdLst/>
              <a:ahLst/>
              <a:cxnLst/>
              <a:rect l="l" t="t" r="r" b="b"/>
              <a:pathLst>
                <a:path w="219758" h="2709333">
                  <a:moveTo>
                    <a:pt x="0" y="0"/>
                  </a:moveTo>
                  <a:lnTo>
                    <a:pt x="219758" y="0"/>
                  </a:lnTo>
                  <a:lnTo>
                    <a:pt x="2197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AA0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140B6D2-EC66-A65C-B9BB-CD4728AE024F}"/>
                </a:ext>
              </a:extLst>
            </p:cNvPr>
            <p:cNvSpPr txBox="1"/>
            <p:nvPr/>
          </p:nvSpPr>
          <p:spPr>
            <a:xfrm>
              <a:off x="0" y="-38100"/>
              <a:ext cx="21975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33889BA-39A5-D219-B094-13E97EBBD9FA}"/>
              </a:ext>
            </a:extLst>
          </p:cNvPr>
          <p:cNvGrpSpPr/>
          <p:nvPr/>
        </p:nvGrpSpPr>
        <p:grpSpPr>
          <a:xfrm>
            <a:off x="1329730" y="1937764"/>
            <a:ext cx="15544800" cy="7565118"/>
            <a:chOff x="0" y="0"/>
            <a:chExt cx="5161214" cy="203389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4622BC2-569E-81C3-18BF-48015FDCEB08}"/>
                </a:ext>
              </a:extLst>
            </p:cNvPr>
            <p:cNvSpPr/>
            <p:nvPr/>
          </p:nvSpPr>
          <p:spPr>
            <a:xfrm>
              <a:off x="0" y="0"/>
              <a:ext cx="5161214" cy="2033890"/>
            </a:xfrm>
            <a:custGeom>
              <a:avLst/>
              <a:gdLst/>
              <a:ahLst/>
              <a:cxnLst/>
              <a:rect l="l" t="t" r="r" b="b"/>
              <a:pathLst>
                <a:path w="5161214" h="2033890">
                  <a:moveTo>
                    <a:pt x="20148" y="0"/>
                  </a:moveTo>
                  <a:lnTo>
                    <a:pt x="5141066" y="0"/>
                  </a:lnTo>
                  <a:cubicBezTo>
                    <a:pt x="5146410" y="0"/>
                    <a:pt x="5151534" y="2123"/>
                    <a:pt x="5155313" y="5901"/>
                  </a:cubicBezTo>
                  <a:cubicBezTo>
                    <a:pt x="5159091" y="9680"/>
                    <a:pt x="5161214" y="14805"/>
                    <a:pt x="5161214" y="20148"/>
                  </a:cubicBezTo>
                  <a:lnTo>
                    <a:pt x="5161214" y="2013741"/>
                  </a:lnTo>
                  <a:cubicBezTo>
                    <a:pt x="5161214" y="2019085"/>
                    <a:pt x="5159091" y="2024210"/>
                    <a:pt x="5155313" y="2027988"/>
                  </a:cubicBezTo>
                  <a:cubicBezTo>
                    <a:pt x="5151534" y="2031767"/>
                    <a:pt x="5146410" y="2033890"/>
                    <a:pt x="5141066" y="2033890"/>
                  </a:cubicBezTo>
                  <a:lnTo>
                    <a:pt x="20148" y="2033890"/>
                  </a:lnTo>
                  <a:cubicBezTo>
                    <a:pt x="14805" y="2033890"/>
                    <a:pt x="9680" y="2031767"/>
                    <a:pt x="5901" y="2027988"/>
                  </a:cubicBezTo>
                  <a:cubicBezTo>
                    <a:pt x="2123" y="2024210"/>
                    <a:pt x="0" y="2019085"/>
                    <a:pt x="0" y="2013741"/>
                  </a:cubicBezTo>
                  <a:lnTo>
                    <a:pt x="0" y="20148"/>
                  </a:lnTo>
                  <a:cubicBezTo>
                    <a:pt x="0" y="14805"/>
                    <a:pt x="2123" y="9680"/>
                    <a:pt x="5901" y="5901"/>
                  </a:cubicBezTo>
                  <a:cubicBezTo>
                    <a:pt x="9680" y="2123"/>
                    <a:pt x="14805" y="0"/>
                    <a:pt x="20148" y="0"/>
                  </a:cubicBezTo>
                  <a:close/>
                </a:path>
              </a:pathLst>
            </a:custGeom>
            <a:solidFill>
              <a:srgbClr val="FCFC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66ACC9C-35AD-B739-BC6B-279697BD4B0F}"/>
                </a:ext>
              </a:extLst>
            </p:cNvPr>
            <p:cNvSpPr txBox="1"/>
            <p:nvPr/>
          </p:nvSpPr>
          <p:spPr>
            <a:xfrm>
              <a:off x="0" y="-66675"/>
              <a:ext cx="5161214" cy="2100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0F7CD746-6712-8902-F65F-D6910940F180}"/>
              </a:ext>
            </a:extLst>
          </p:cNvPr>
          <p:cNvSpPr txBox="1"/>
          <p:nvPr/>
        </p:nvSpPr>
        <p:spPr>
          <a:xfrm>
            <a:off x="1447234" y="428456"/>
            <a:ext cx="15235364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7"/>
              </a:lnSpc>
              <a:spcBef>
                <a:spcPct val="0"/>
              </a:spcBef>
            </a:pPr>
            <a:r>
              <a:rPr lang="en-US" sz="8117" b="1" dirty="0">
                <a:solidFill>
                  <a:srgbClr val="99CE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NE Diversion Summit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BC5CD1C-FEC6-7A61-7616-E857C46B5032}"/>
              </a:ext>
            </a:extLst>
          </p:cNvPr>
          <p:cNvSpPr txBox="1"/>
          <p:nvPr/>
        </p:nvSpPr>
        <p:spPr>
          <a:xfrm>
            <a:off x="990600" y="1793416"/>
            <a:ext cx="16752814" cy="7377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  <a:hlinkClick r:id="rId3"/>
              </a:rPr>
              <a:t>2026 New England Youth Diversion Summit Save the Date.pdf</a:t>
            </a:r>
            <a:endParaRPr lang="en-US" sz="4400" dirty="0">
              <a:latin typeface="Montserrat Medium" panose="000006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New England Diversion Summit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First ever “New England Diversion Summit: A New England Approach  to Youth Diversion”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Tuesday, June 9, 2026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Grappone Conference Center, Concord, NH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Registration fees under $100!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</a:rPr>
              <a:t>More info on the website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Montserrat Medium" panose="00000600000000000000" pitchFamily="2" charset="0"/>
                <a:hlinkClick r:id="rId4"/>
              </a:rPr>
              <a:t>About - NH Juvenile Court Diversion Network</a:t>
            </a:r>
            <a:endParaRPr lang="en-US" sz="4400" dirty="0">
              <a:latin typeface="Montserrat Medium" panose="00000600000000000000" pitchFamily="2" charset="0"/>
            </a:endParaRPr>
          </a:p>
          <a:p>
            <a:pPr marL="788036" lvl="1" indent="-394018" algn="l">
              <a:lnSpc>
                <a:spcPts val="5110"/>
              </a:lnSpc>
              <a:buFont typeface="Arial"/>
              <a:buChar char="•"/>
            </a:pPr>
            <a:endParaRPr lang="en-US" sz="3650" b="1" dirty="0">
              <a:solidFill>
                <a:srgbClr val="1388B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4B5E498-4162-FEB9-EE41-8550A1AA4D8A}"/>
              </a:ext>
            </a:extLst>
          </p:cNvPr>
          <p:cNvSpPr txBox="1"/>
          <p:nvPr/>
        </p:nvSpPr>
        <p:spPr>
          <a:xfrm>
            <a:off x="352508" y="265345"/>
            <a:ext cx="18288000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00"/>
              </a:lnSpc>
              <a:spcBef>
                <a:spcPct val="0"/>
              </a:spcBef>
            </a:pPr>
            <a:r>
              <a:rPr lang="en-US" sz="7100" b="1" dirty="0">
                <a:solidFill>
                  <a:srgbClr val="FCFCF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510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618</Words>
  <Application>Microsoft Office PowerPoint</Application>
  <PresentationFormat>Custom</PresentationFormat>
  <Paragraphs>95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Corbel</vt:lpstr>
      <vt:lpstr>Calibri</vt:lpstr>
      <vt:lpstr>Montserrat Medium</vt:lpstr>
      <vt:lpstr>Aptos</vt:lpstr>
      <vt:lpstr>Montserrat</vt:lpstr>
      <vt:lpstr>Arial</vt:lpstr>
      <vt:lpstr>Montserrat Ultra-Bold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Subcommittee 1/28/26</dc:title>
  <dc:creator>Kathryn Dube</dc:creator>
  <cp:lastModifiedBy>Erica Bromley</cp:lastModifiedBy>
  <cp:revision>4</cp:revision>
  <cp:lastPrinted>2026-05-21T13:17:28Z</cp:lastPrinted>
  <dcterms:created xsi:type="dcterms:W3CDTF">2006-08-16T00:00:00Z</dcterms:created>
  <dcterms:modified xsi:type="dcterms:W3CDTF">2026-05-21T15:31:50Z</dcterms:modified>
  <dc:identifier>DAG_qRIvVaQ</dc:identifier>
</cp:coreProperties>
</file>