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3" r:id="rId9"/>
    <p:sldId id="268" r:id="rId10"/>
  </p:sldIdLst>
  <p:sldSz cx="18288000" cy="10287000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Bold" panose="00000800000000000000" charset="0"/>
      <p:regular r:id="rId16"/>
    </p:embeddedFont>
    <p:embeddedFont>
      <p:font typeface="Montserrat Medium" panose="00000600000000000000" pitchFamily="2" charset="0"/>
      <p:regular r:id="rId17"/>
    </p:embeddedFont>
    <p:embeddedFont>
      <p:font typeface="Montserrat Ultra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D805C-1CA8-42F9-A019-5549910217B9}" v="16" dt="2026-02-23T21:41:10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C8420-C7CB-4CF0-959B-657B8FA9B55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1AE61-C8EB-4688-8A48-A328A9F08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01219-70CC-B769-C956-A7F2FDE4F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AB43B-FB96-3873-919C-231AA171E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BE613-D73F-3846-D969-D3411A878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A6CDC-E40A-B06D-AA31-D19BAC201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1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18A95-1826-C991-3664-FB5DEF2A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E6CB1-434B-5631-362E-6FF577472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01D72-B6A7-99B6-684F-1CC9EA147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199B6-44FB-98F2-203D-842C83AB1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8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21DD6-9BEA-CE13-951A-87054AE4F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1D60AF-6CF2-2795-26D0-7C90D8020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FAADA-FF4A-E8E1-6634-ACC621A8E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B2102-72B0-7724-2CFF-BA0C97DC9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3809C-C7C4-8FA2-4A7B-078A14905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84E67-A476-7082-E401-BDCB1806E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1D24BA-5319-01CE-5A2D-30300E52D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6AD6A-A131-C57C-0B15-D6E81BF66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tyouthservices.org/resource_library/webinar-youth-diversion-team-overview-for-referring-agenci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hdi.org/resource-library/trainings/intro-to-ohio-scales-for-youth-course-traini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Owner\OneDrive\Documents\2026%20New%20England%20Youth%20Diversion%20Summit%20Save%20the%20Dat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hcourtdiversion.org/summit/neyouthdiversionsummi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297" y="5985525"/>
            <a:ext cx="18377297" cy="486236"/>
            <a:chOff x="0" y="0"/>
            <a:chExt cx="4840111" cy="12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0111" cy="128062"/>
            </a:xfrm>
            <a:custGeom>
              <a:avLst/>
              <a:gdLst/>
              <a:ahLst/>
              <a:cxnLst/>
              <a:rect l="l" t="t" r="r" b="b"/>
              <a:pathLst>
                <a:path w="4840111" h="128062">
                  <a:moveTo>
                    <a:pt x="0" y="0"/>
                  </a:moveTo>
                  <a:lnTo>
                    <a:pt x="4840111" y="0"/>
                  </a:lnTo>
                  <a:lnTo>
                    <a:pt x="4840111" y="128062"/>
                  </a:lnTo>
                  <a:lnTo>
                    <a:pt x="0" y="128062"/>
                  </a:lnTo>
                  <a:close/>
                </a:path>
              </a:pathLst>
            </a:custGeom>
            <a:solidFill>
              <a:srgbClr val="EF9D1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40111" cy="128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471761"/>
            <a:ext cx="18288000" cy="4205137"/>
            <a:chOff x="0" y="0"/>
            <a:chExt cx="4816593" cy="11075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107526"/>
            </a:xfrm>
            <a:custGeom>
              <a:avLst/>
              <a:gdLst/>
              <a:ahLst/>
              <a:cxnLst/>
              <a:rect l="l" t="t" r="r" b="b"/>
              <a:pathLst>
                <a:path w="4816592" h="1107526">
                  <a:moveTo>
                    <a:pt x="0" y="0"/>
                  </a:moveTo>
                  <a:lnTo>
                    <a:pt x="4816592" y="0"/>
                  </a:lnTo>
                  <a:lnTo>
                    <a:pt x="4816592" y="1107526"/>
                  </a:lnTo>
                  <a:lnTo>
                    <a:pt x="0" y="11075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816593" cy="1107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245163" y="5823857"/>
            <a:ext cx="13708378" cy="5043541"/>
          </a:xfrm>
          <a:custGeom>
            <a:avLst/>
            <a:gdLst/>
            <a:ahLst/>
            <a:cxnLst/>
            <a:rect l="l" t="t" r="r" b="b"/>
            <a:pathLst>
              <a:path w="13708378" h="5043541">
                <a:moveTo>
                  <a:pt x="0" y="0"/>
                </a:moveTo>
                <a:lnTo>
                  <a:pt x="13708378" y="0"/>
                </a:lnTo>
                <a:lnTo>
                  <a:pt x="13708378" y="5043541"/>
                </a:lnTo>
                <a:lnTo>
                  <a:pt x="0" y="50435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49705" y="888812"/>
            <a:ext cx="17699292" cy="317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3"/>
              </a:lnSpc>
            </a:pPr>
            <a:endParaRPr dirty="0"/>
          </a:p>
          <a:p>
            <a:pPr algn="ctr">
              <a:lnSpc>
                <a:spcPts val="10376"/>
              </a:lnSpc>
            </a:pPr>
            <a:r>
              <a:rPr lang="en-US" sz="8719" b="1" spc="26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Statewide YDT meeting</a:t>
            </a:r>
          </a:p>
          <a:p>
            <a:pPr algn="ctr">
              <a:lnSpc>
                <a:spcPts val="10376"/>
              </a:lnSpc>
            </a:pPr>
            <a:r>
              <a:rPr lang="en-US" sz="6000" spc="26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February 26,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64689" y="1283889"/>
            <a:ext cx="18333639" cy="7722426"/>
            <a:chOff x="0" y="0"/>
            <a:chExt cx="5161214" cy="203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0604" y="2061680"/>
            <a:ext cx="16906792" cy="5081055"/>
            <a:chOff x="0" y="152400"/>
            <a:chExt cx="22542390" cy="677474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52400"/>
              <a:ext cx="20313818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117"/>
                </a:lnSpc>
                <a:spcBef>
                  <a:spcPct val="0"/>
                </a:spcBef>
              </a:pPr>
              <a:r>
                <a:rPr lang="en-US" sz="8117" b="1" dirty="0">
                  <a:solidFill>
                    <a:srgbClr val="99CE6A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Agenda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5305" y="1876675"/>
              <a:ext cx="22337085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88036" lvl="1" indent="-394018" algn="l">
                <a:lnSpc>
                  <a:spcPts val="5110"/>
                </a:lnSpc>
                <a:buFont typeface="Arial"/>
                <a:buChar char="•"/>
              </a:pPr>
              <a:endParaRPr lang="en-US" sz="3650" b="1" dirty="0">
                <a:solidFill>
                  <a:srgbClr val="1388BC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05305" y="3998830"/>
              <a:ext cx="22337085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88036" lvl="1" indent="-394018" algn="l">
                <a:lnSpc>
                  <a:spcPts val="5110"/>
                </a:lnSpc>
                <a:buFont typeface="Arial"/>
                <a:buChar char="•"/>
              </a:pPr>
              <a:endParaRPr lang="en-US" sz="3650" b="1" dirty="0">
                <a:solidFill>
                  <a:srgbClr val="1388BC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5305" y="6118885"/>
              <a:ext cx="22337085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88036" lvl="1" indent="-394018" algn="l">
                <a:lnSpc>
                  <a:spcPts val="5110"/>
                </a:lnSpc>
                <a:buFont typeface="Arial"/>
                <a:buChar char="•"/>
              </a:pPr>
              <a:endParaRPr lang="en-US" sz="3650" b="1" dirty="0">
                <a:solidFill>
                  <a:srgbClr val="1388BC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52508" y="312970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FE808-35EF-AAB1-47E4-6BA0E05EE378}"/>
              </a:ext>
            </a:extLst>
          </p:cNvPr>
          <p:cNvSpPr txBox="1"/>
          <p:nvPr/>
        </p:nvSpPr>
        <p:spPr>
          <a:xfrm>
            <a:off x="1295400" y="3100426"/>
            <a:ext cx="16992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Update on Youth Diversion Team (YDT) process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Update on training related to Diversion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Update on DCF Diversion First RFP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JJPOC Diversion Workgroup update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Mid-Year report update (for DCF grantees)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Upcoming Regional conference opportunity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Open Discussion – questions, challenges, successes, trends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93679" y="1283889"/>
            <a:ext cx="19596485" cy="7722426"/>
            <a:chOff x="0" y="0"/>
            <a:chExt cx="5161214" cy="203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90604" y="2099780"/>
            <a:ext cx="1523536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7"/>
              </a:lnSpc>
              <a:spcBef>
                <a:spcPct val="0"/>
              </a:spcBef>
            </a:pPr>
            <a:r>
              <a:rPr lang="en-US" sz="8117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Youth Diversion Teams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4582" y="3338217"/>
            <a:ext cx="16752814" cy="60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General update on use of Protocols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New Website and Diversion page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Support and Enhancement recipients required to adopt new 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All remaining JRBs/YDTs strongly expected to implement new 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DCF adopted model for their Diversion First RFP to support communities without diversion.</a:t>
            </a:r>
          </a:p>
          <a:p>
            <a:pPr marL="788036" lvl="1" indent="-394018" algn="l">
              <a:lnSpc>
                <a:spcPts val="5110"/>
              </a:lnSpc>
              <a:buFont typeface="Arial"/>
              <a:buChar char="•"/>
            </a:pPr>
            <a:endParaRPr lang="en-US" sz="3650" b="1" dirty="0">
              <a:solidFill>
                <a:srgbClr val="1388B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1A38-0072-8E85-F047-6379B4702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2DBC4FD-A1C3-9269-6BC4-247E9B422CBD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7550608-6C4E-8783-C909-AD7C096DF122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48252D1-CF01-4B85-4D74-74900A6074EE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9BD3A01-EA0C-BBB9-0177-2949DD78821C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A390966-F400-A366-1BD7-3831B91418D5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5685D69-50EC-5B2B-8627-85DA7955CCD4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48F141C-4859-E93B-7644-9DF89FD98E64}"/>
              </a:ext>
            </a:extLst>
          </p:cNvPr>
          <p:cNvGrpSpPr/>
          <p:nvPr/>
        </p:nvGrpSpPr>
        <p:grpSpPr>
          <a:xfrm flipV="1">
            <a:off x="1781995" y="1792128"/>
            <a:ext cx="12924605" cy="487151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2DB4E53-13D1-C122-51C0-B3612288DD21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E7533D9-BBA4-899A-8485-337FCDA615EE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2023895A-60F2-C6ED-8EEF-C4A1F8106BB7}"/>
              </a:ext>
            </a:extLst>
          </p:cNvPr>
          <p:cNvSpPr txBox="1"/>
          <p:nvPr/>
        </p:nvSpPr>
        <p:spPr>
          <a:xfrm>
            <a:off x="1186902" y="753382"/>
            <a:ext cx="1523536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7"/>
              </a:lnSpc>
              <a:spcBef>
                <a:spcPct val="0"/>
              </a:spcBef>
            </a:pPr>
            <a:r>
              <a:rPr lang="en-US" sz="8117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Training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945016A-24DD-6CB2-9AD0-4275AA37E4C8}"/>
              </a:ext>
            </a:extLst>
          </p:cNvPr>
          <p:cNvSpPr txBox="1"/>
          <p:nvPr/>
        </p:nvSpPr>
        <p:spPr>
          <a:xfrm>
            <a:off x="1314943" y="1175851"/>
            <a:ext cx="15235364" cy="8916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Montserrat Medium" panose="00000600000000000000" pitchFamily="2" charset="0"/>
            </a:endParaRPr>
          </a:p>
          <a:p>
            <a:endParaRPr lang="en-US" sz="3000" b="1" u="sng" dirty="0">
              <a:latin typeface="Montserrat Medium" panose="00000600000000000000" pitchFamily="2" charset="0"/>
            </a:endParaRPr>
          </a:p>
          <a:p>
            <a:r>
              <a:rPr lang="en-US" sz="3000" b="1" u="sng" dirty="0">
                <a:latin typeface="Montserrat Medium" panose="00000600000000000000" pitchFamily="2" charset="0"/>
              </a:rPr>
              <a:t>Upcoming Scheduled Training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 Medium" panose="00000600000000000000" pitchFamily="2" charset="0"/>
              </a:rPr>
              <a:t>Motivational Interviewing (3 days) </a:t>
            </a:r>
          </a:p>
          <a:p>
            <a:pPr lvl="2"/>
            <a:r>
              <a:rPr lang="en-US" sz="3000" i="1" dirty="0">
                <a:latin typeface="Montserrat Medium" panose="00000600000000000000" pitchFamily="2" charset="0"/>
              </a:rPr>
              <a:t>	TBD on dates because of storm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 Medium" panose="00000600000000000000" pitchFamily="2" charset="0"/>
              </a:rPr>
              <a:t>YDT Training (4 days)</a:t>
            </a:r>
          </a:p>
          <a:p>
            <a:pPr lvl="2"/>
            <a:r>
              <a:rPr lang="en-US" sz="3000" dirty="0">
                <a:latin typeface="Montserrat Medium" panose="00000600000000000000" pitchFamily="2" charset="0"/>
              </a:rPr>
              <a:t>	3/23, 3/24, 3/30 and 3/31 in Cheshire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 Medium" panose="00000600000000000000" pitchFamily="2" charset="0"/>
              </a:rPr>
              <a:t>RJ 101 and 201 (virtual)</a:t>
            </a:r>
          </a:p>
          <a:p>
            <a:pPr lvl="2"/>
            <a:r>
              <a:rPr lang="en-US" sz="3000" dirty="0">
                <a:latin typeface="Montserrat Medium" panose="00000600000000000000" pitchFamily="2" charset="0"/>
              </a:rPr>
              <a:t>	4/8 and 4/10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 Medium" panose="00000600000000000000" pitchFamily="2" charset="0"/>
              </a:rPr>
              <a:t>Victim Engagement (2 days)</a:t>
            </a:r>
          </a:p>
          <a:p>
            <a:pPr lvl="2"/>
            <a:r>
              <a:rPr lang="en-US" sz="3000" dirty="0">
                <a:latin typeface="Montserrat Medium" panose="00000600000000000000" pitchFamily="2" charset="0"/>
              </a:rPr>
              <a:t>	5/12 and 5/13 (location TBD)</a:t>
            </a:r>
          </a:p>
          <a:p>
            <a:pPr lvl="2"/>
            <a:endParaRPr lang="en-US" sz="3000" dirty="0">
              <a:latin typeface="Montserrat Medium" panose="00000600000000000000" pitchFamily="2" charset="0"/>
            </a:endParaRPr>
          </a:p>
          <a:p>
            <a:r>
              <a:rPr lang="en-US" sz="3000" b="1" u="sng" dirty="0">
                <a:latin typeface="Montserrat Medium" panose="00000600000000000000" pitchFamily="2" charset="0"/>
              </a:rPr>
              <a:t>ON-DEMAND Training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 Medium" panose="00000600000000000000" pitchFamily="2" charset="0"/>
              </a:rPr>
              <a:t>Training for Referring Agencies – CYSA website -</a:t>
            </a:r>
            <a:r>
              <a:rPr lang="en-US" sz="3000" b="1" u="sng" dirty="0">
                <a:latin typeface="Montserrat Medium" panose="00000600000000000000" pitchFamily="2" charset="0"/>
                <a:hlinkClick r:id="rId3"/>
              </a:rPr>
              <a:t>On-Demand Webinar: Youth Diversion Team Overview for Referring Agencies </a:t>
            </a:r>
            <a:endParaRPr lang="en-US" sz="3000" dirty="0">
              <a:latin typeface="Montserrat Medium" panose="000006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 Medium" panose="00000600000000000000" pitchFamily="2" charset="0"/>
              </a:rPr>
              <a:t>Training for Team members and Volunteers – CYSA website (coming soon)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 Medium" panose="00000600000000000000" pitchFamily="2" charset="0"/>
              </a:rPr>
              <a:t>OHIO Scales Training through CHDI - </a:t>
            </a:r>
            <a:r>
              <a:rPr lang="en-US" sz="3000" b="1" u="sng" dirty="0">
                <a:latin typeface="Montserrat Medium" panose="00000600000000000000" pitchFamily="2" charset="0"/>
                <a:hlinkClick r:id="rId4"/>
              </a:rPr>
              <a:t>On-Demand - OHIO Scales Training</a:t>
            </a:r>
            <a:endParaRPr lang="en-US" sz="3000" dirty="0">
              <a:latin typeface="Montserrat Medium" panose="00000600000000000000" pitchFamily="2" charset="0"/>
            </a:endParaRPr>
          </a:p>
          <a:p>
            <a:pPr marL="394018" lvl="1" algn="l">
              <a:lnSpc>
                <a:spcPts val="5110"/>
              </a:lnSpc>
            </a:pPr>
            <a:endParaRPr lang="en-US" sz="3650" b="1" dirty="0">
              <a:solidFill>
                <a:srgbClr val="1388B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F670C39-372F-406D-7BC9-51AD88E8922D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82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DAF1F-6A82-FC20-0546-FB060D816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597F2B1-FEA2-AF05-3029-BDF98B38AED6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9EE588F-1E9B-F9F8-C059-3F043CC3B01D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92860A1-A728-BB10-87B3-312ACDD9B374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5275A37-1200-34A6-DC87-E1AFA7BB45E2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416D168-0BA2-2205-BB0D-51F4423F04AB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717EEDA-B4CA-CCC4-BE87-7099E2135805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F191D22-6CB3-4BFC-7D9C-905DE77FFC06}"/>
              </a:ext>
            </a:extLst>
          </p:cNvPr>
          <p:cNvGrpSpPr/>
          <p:nvPr/>
        </p:nvGrpSpPr>
        <p:grpSpPr>
          <a:xfrm flipV="1">
            <a:off x="1781995" y="1792128"/>
            <a:ext cx="12924605" cy="487151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45F071C-D427-4AEB-069E-3B9F0840E97D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35F0DE3-5594-F5F2-C99B-DC22CC6CE30B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A44CD49-5A2A-DDAA-2B16-854C8D5A7E47}"/>
              </a:ext>
            </a:extLst>
          </p:cNvPr>
          <p:cNvSpPr txBox="1"/>
          <p:nvPr/>
        </p:nvSpPr>
        <p:spPr>
          <a:xfrm>
            <a:off x="1186902" y="753382"/>
            <a:ext cx="1523536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7"/>
              </a:lnSpc>
              <a:spcBef>
                <a:spcPct val="0"/>
              </a:spcBef>
            </a:pPr>
            <a:r>
              <a:rPr lang="en-US" sz="8117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JJPOC Update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5FD83E5-082C-F898-F574-D2972B3BD5E0}"/>
              </a:ext>
            </a:extLst>
          </p:cNvPr>
          <p:cNvSpPr txBox="1"/>
          <p:nvPr/>
        </p:nvSpPr>
        <p:spPr>
          <a:xfrm>
            <a:off x="1169181" y="2485846"/>
            <a:ext cx="159258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Universal Police Policy for Diversion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Small working group made recommendation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POST-C created an internal working group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Minor tweaks to recommendation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Trying to figure out issue of database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Policy goes to Council subgroup on policies for approval</a:t>
            </a:r>
          </a:p>
          <a:p>
            <a:endParaRPr lang="en-US" sz="4000" dirty="0">
              <a:latin typeface="Montserrat Medium" panose="00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Youth And Police interactions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Curriculum being created for positive interactions between police and youth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Small working group – in process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B377FE9-3A0F-3911-5DD6-8F63CE61DD04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81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63F7E-C8F0-BBE4-7A76-F73374B2A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C1DD22E-1B5B-9362-B656-88E66D9D1824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A21CAC6-0449-48EF-B614-8FED4FCB060A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FCF3EF7-9B73-48F2-10A7-A8C04E2F4528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4BBF61A-FF25-97E4-EB64-DFB0A41D3D4C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9483468-C7AC-2DE1-CB8C-A9D783B6B4AA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CEC0B1A-4E81-149C-0DCA-35971DE8EFF2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50FC7551-B9B8-B3F7-CCEF-E13A9E2CD74A}"/>
              </a:ext>
            </a:extLst>
          </p:cNvPr>
          <p:cNvGrpSpPr/>
          <p:nvPr/>
        </p:nvGrpSpPr>
        <p:grpSpPr>
          <a:xfrm>
            <a:off x="935409" y="2324100"/>
            <a:ext cx="16127589" cy="6820722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F243CF4-1764-A040-534D-9C6730CBC893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98C385D-5D90-87B6-3415-0CE403717D76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D978646-F420-CDE2-64BC-4BD6889BBEE8}"/>
              </a:ext>
            </a:extLst>
          </p:cNvPr>
          <p:cNvSpPr txBox="1"/>
          <p:nvPr/>
        </p:nvSpPr>
        <p:spPr>
          <a:xfrm>
            <a:off x="2117227" y="403336"/>
            <a:ext cx="15235364" cy="30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7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YDT Mid-Year Report data</a:t>
            </a:r>
          </a:p>
          <a:p>
            <a:pPr>
              <a:lnSpc>
                <a:spcPts val="8117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99CE6A"/>
                </a:solidFill>
                <a:latin typeface="Montserrat Ultra-Bold"/>
                <a:sym typeface="Montserrat Ultra-Bold"/>
              </a:rPr>
              <a:t>(for DCF Support and Enhancement recipients)</a:t>
            </a:r>
            <a:endParaRPr lang="en-US" sz="4400" b="1" dirty="0"/>
          </a:p>
          <a:p>
            <a:pPr>
              <a:lnSpc>
                <a:spcPts val="8117"/>
              </a:lnSpc>
              <a:spcBef>
                <a:spcPct val="0"/>
              </a:spcBef>
            </a:pPr>
            <a:endParaRPr lang="en-US" sz="6000" b="1" dirty="0">
              <a:solidFill>
                <a:srgbClr val="99CE6A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2F7715A-473F-77DA-8B2C-B3571373217E}"/>
              </a:ext>
            </a:extLst>
          </p:cNvPr>
          <p:cNvSpPr txBox="1"/>
          <p:nvPr/>
        </p:nvSpPr>
        <p:spPr>
          <a:xfrm>
            <a:off x="851670" y="3042355"/>
            <a:ext cx="16293330" cy="7377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latin typeface="Montserrat Medium" panose="00000600000000000000" pitchFamily="2" charset="0"/>
              </a:rPr>
              <a:t>(Required mid-year reporting for those receiving DCF JRB Support and Enhancement)</a:t>
            </a:r>
          </a:p>
          <a:p>
            <a:endParaRPr lang="en-US" sz="3600" dirty="0">
              <a:latin typeface="Montserrat Medium" panose="00000600000000000000" pitchFamily="2" charset="0"/>
            </a:endParaRPr>
          </a:p>
          <a:p>
            <a:r>
              <a:rPr lang="en-US" sz="4400" dirty="0">
                <a:latin typeface="Montserrat Medium" panose="00000600000000000000" pitchFamily="2" charset="0"/>
              </a:rPr>
              <a:t>Initial data: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Medium" panose="00000600000000000000" pitchFamily="2" charset="0"/>
              </a:rPr>
              <a:t>Average of 26% of cases are coming from court (with a range of 0% - 86%)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Medium" panose="00000600000000000000" pitchFamily="2" charset="0"/>
              </a:rPr>
              <a:t>50% of YDTs have fully adopted the protocols and 50% have only partially adopted the protocols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Medium" panose="00000600000000000000" pitchFamily="2" charset="0"/>
              </a:rPr>
              <a:t>86% have changed their name to YDT (or similar)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Medium" panose="00000600000000000000" pitchFamily="2" charset="0"/>
              </a:rPr>
              <a:t>77% are using the 4 quadrants, 11% are not, and 11% are not necessarily using them as prescribed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Medium" panose="00000600000000000000" pitchFamily="2" charset="0"/>
              </a:rPr>
              <a:t>49% of YTDs are NOT incorporating victims into the process</a:t>
            </a:r>
          </a:p>
          <a:p>
            <a:pPr marL="788036" lvl="1" indent="-394018" algn="l">
              <a:lnSpc>
                <a:spcPts val="5110"/>
              </a:lnSpc>
              <a:buFont typeface="Arial"/>
              <a:buChar char="•"/>
            </a:pPr>
            <a:endParaRPr lang="en-US" sz="3650" b="1" dirty="0">
              <a:solidFill>
                <a:srgbClr val="1388B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FF9B536-A163-A9A9-09F0-A7B03A051A4B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46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62DB4-F86A-4CF2-F7B1-EF875CE7A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6B45B5-9003-A46A-9000-95A616B2610F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08F517-2F7E-19CA-DACA-F77AA6748F71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FC6A5DD-070B-48E4-CAE8-065BA8A291C2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A4FF5B4-A8FC-0FBD-1F47-72944647704D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8AAD7B4-10D5-1009-02E3-8E38BE67D617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140B6D2-EC66-A65C-B9BB-CD4728AE024F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33889BA-39A5-D219-B094-13E97EBBD9FA}"/>
              </a:ext>
            </a:extLst>
          </p:cNvPr>
          <p:cNvGrpSpPr/>
          <p:nvPr/>
        </p:nvGrpSpPr>
        <p:grpSpPr>
          <a:xfrm>
            <a:off x="1329730" y="1937764"/>
            <a:ext cx="15544800" cy="7565118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4622BC2-569E-81C3-18BF-48015FDCEB08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66ACC9C-35AD-B739-BC6B-279697BD4B0F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0F7CD746-6712-8902-F65F-D6910940F180}"/>
              </a:ext>
            </a:extLst>
          </p:cNvPr>
          <p:cNvSpPr txBox="1"/>
          <p:nvPr/>
        </p:nvSpPr>
        <p:spPr>
          <a:xfrm>
            <a:off x="1447234" y="428456"/>
            <a:ext cx="1523536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7"/>
              </a:lnSpc>
              <a:spcBef>
                <a:spcPct val="0"/>
              </a:spcBef>
            </a:pPr>
            <a:r>
              <a:rPr lang="en-US" sz="8117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NE Diversion Summit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BC5CD1C-FEC6-7A61-7616-E857C46B5032}"/>
              </a:ext>
            </a:extLst>
          </p:cNvPr>
          <p:cNvSpPr txBox="1"/>
          <p:nvPr/>
        </p:nvSpPr>
        <p:spPr>
          <a:xfrm>
            <a:off x="990600" y="1793416"/>
            <a:ext cx="16752814" cy="737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  <a:hlinkClick r:id="rId3"/>
              </a:rPr>
              <a:t>2026 New England Youth Diversion Summit Save the Date.pdf</a:t>
            </a:r>
            <a:endParaRPr lang="en-US" sz="4400" dirty="0">
              <a:latin typeface="Montserrat Medium" panose="00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New England Diversion Summit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First ever “New England Diversion Summit: A New England Approach  to Youth Diversion”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Tuesday, June 9, 2026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Grappone Conference Center, Concord, NH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Registration fees under $100!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More info on the website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  <a:hlinkClick r:id="rId4"/>
              </a:rPr>
              <a:t>About - NH Juvenile Court Diversion Network</a:t>
            </a:r>
            <a:endParaRPr lang="en-US" sz="4400" dirty="0">
              <a:latin typeface="Montserrat Medium" panose="00000600000000000000" pitchFamily="2" charset="0"/>
            </a:endParaRPr>
          </a:p>
          <a:p>
            <a:pPr marL="788036" lvl="1" indent="-394018" algn="l">
              <a:lnSpc>
                <a:spcPts val="5110"/>
              </a:lnSpc>
              <a:buFont typeface="Arial"/>
              <a:buChar char="•"/>
            </a:pPr>
            <a:endParaRPr lang="en-US" sz="3650" b="1" dirty="0">
              <a:solidFill>
                <a:srgbClr val="1388B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4B5E498-4162-FEB9-EE41-8550A1AA4D8A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51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81200" y="571500"/>
            <a:ext cx="17584561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0"/>
              </a:lnSpc>
              <a:spcBef>
                <a:spcPct val="0"/>
              </a:spcBef>
            </a:pPr>
            <a:r>
              <a:rPr lang="en-US" sz="11900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Open Discussion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2650510"/>
            <a:ext cx="16752814" cy="498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  <a:cs typeface="Arial" panose="020B0604020202020204" pitchFamily="34" charset="0"/>
              </a:rPr>
              <a:t>Questions regarding new protocols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  <a:cs typeface="Arial" panose="020B0604020202020204" pitchFamily="34" charset="0"/>
              </a:rPr>
              <a:t>Concerns or barriers/challenges in implementing new model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  <a:cs typeface="Arial" panose="020B0604020202020204" pitchFamily="34" charset="0"/>
              </a:rPr>
              <a:t>Successes with new protocols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  <a:cs typeface="Arial" panose="020B0604020202020204" pitchFamily="34" charset="0"/>
              </a:rPr>
              <a:t>Additional training requests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  <a:cs typeface="Arial" panose="020B0604020202020204" pitchFamily="34" charset="0"/>
              </a:rPr>
              <a:t>Other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5C247-01AF-25AD-A7F1-7BDA37DC7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B559132-BB31-F5C1-BF37-19BF37ABDD0C}"/>
              </a:ext>
            </a:extLst>
          </p:cNvPr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733800F-2FCD-60DF-BE6E-F9EA286678EF}"/>
              </a:ext>
            </a:extLst>
          </p:cNvPr>
          <p:cNvSpPr txBox="1"/>
          <p:nvPr/>
        </p:nvSpPr>
        <p:spPr>
          <a:xfrm>
            <a:off x="4343400" y="1790700"/>
            <a:ext cx="11743315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00"/>
              </a:lnSpc>
              <a:spcBef>
                <a:spcPct val="0"/>
              </a:spcBef>
            </a:pPr>
            <a:r>
              <a:rPr lang="en-US" sz="11900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Questions?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1B38DA8-E57E-1745-835E-F30AC6A88DFF}"/>
              </a:ext>
            </a:extLst>
          </p:cNvPr>
          <p:cNvSpPr/>
          <p:nvPr/>
        </p:nvSpPr>
        <p:spPr>
          <a:xfrm>
            <a:off x="14458445" y="809424"/>
            <a:ext cx="2800855" cy="2802023"/>
          </a:xfrm>
          <a:custGeom>
            <a:avLst/>
            <a:gdLst/>
            <a:ahLst/>
            <a:cxnLst/>
            <a:rect l="l" t="t" r="r" b="b"/>
            <a:pathLst>
              <a:path w="2800855" h="2802023">
                <a:moveTo>
                  <a:pt x="0" y="0"/>
                </a:moveTo>
                <a:lnTo>
                  <a:pt x="2800855" y="0"/>
                </a:lnTo>
                <a:lnTo>
                  <a:pt x="2800855" y="2802023"/>
                </a:lnTo>
                <a:lnTo>
                  <a:pt x="0" y="2802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AA3D3A9-4647-B7C4-3024-E9DB61E37027}"/>
              </a:ext>
            </a:extLst>
          </p:cNvPr>
          <p:cNvSpPr txBox="1"/>
          <p:nvPr/>
        </p:nvSpPr>
        <p:spPr>
          <a:xfrm>
            <a:off x="1363085" y="4303057"/>
            <a:ext cx="16752814" cy="180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734" lvl="1" algn="l">
              <a:lnSpc>
                <a:spcPts val="7349"/>
              </a:lnSpc>
            </a:pPr>
            <a:r>
              <a:rPr lang="en-US" sz="5249" b="1" dirty="0">
                <a:latin typeface="Montserrat Bold"/>
                <a:ea typeface="Montserrat Bold"/>
                <a:cs typeface="Montserrat Bold"/>
                <a:sym typeface="Montserrat Bold"/>
              </a:rPr>
              <a:t>Feel free to email me with additional questions at: ebromley@ctyouthservices.org</a:t>
            </a:r>
          </a:p>
        </p:txBody>
      </p:sp>
    </p:spTree>
    <p:extLst>
      <p:ext uri="{BB962C8B-B14F-4D97-AF65-F5344CB8AC3E}">
        <p14:creationId xmlns:p14="http://schemas.microsoft.com/office/powerpoint/2010/main" val="330194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492</Words>
  <Application>Microsoft Office PowerPoint</Application>
  <PresentationFormat>Custom</PresentationFormat>
  <Paragraphs>83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Montserrat Ultra-Bold</vt:lpstr>
      <vt:lpstr>Aptos</vt:lpstr>
      <vt:lpstr>Arial</vt:lpstr>
      <vt:lpstr>Calibri</vt:lpstr>
      <vt:lpstr>Montserrat Bold</vt:lpstr>
      <vt:lpstr>Montserrat Medium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Subcommittee 1/28/26</dc:title>
  <dc:creator>Kathryn Dube</dc:creator>
  <cp:lastModifiedBy>Kathryn Dube</cp:lastModifiedBy>
  <cp:revision>3</cp:revision>
  <dcterms:created xsi:type="dcterms:W3CDTF">2006-08-16T00:00:00Z</dcterms:created>
  <dcterms:modified xsi:type="dcterms:W3CDTF">2026-02-24T20:06:15Z</dcterms:modified>
  <dc:identifier>DAG_qRIvVaQ</dc:identifier>
</cp:coreProperties>
</file>